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17.xml" ContentType="application/vnd.openxmlformats-officedocument.presentationml.slide+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6" r:id="rId2"/>
    <p:sldId id="261" r:id="rId3"/>
    <p:sldId id="257" r:id="rId4"/>
    <p:sldId id="258" r:id="rId5"/>
    <p:sldId id="292" r:id="rId6"/>
    <p:sldId id="329" r:id="rId7"/>
    <p:sldId id="300" r:id="rId8"/>
    <p:sldId id="271" r:id="rId9"/>
    <p:sldId id="333" r:id="rId10"/>
    <p:sldId id="330" r:id="rId11"/>
    <p:sldId id="331" r:id="rId12"/>
    <p:sldId id="334" r:id="rId13"/>
    <p:sldId id="272" r:id="rId14"/>
    <p:sldId id="332" r:id="rId15"/>
    <p:sldId id="325" r:id="rId16"/>
    <p:sldId id="259" r:id="rId17"/>
    <p:sldId id="274" r:id="rId18"/>
    <p:sldId id="262" r:id="rId19"/>
    <p:sldId id="278" r:id="rId20"/>
    <p:sldId id="279" r:id="rId21"/>
    <p:sldId id="321" r:id="rId22"/>
    <p:sldId id="296" r:id="rId23"/>
    <p:sldId id="293" r:id="rId24"/>
    <p:sldId id="326" r:id="rId25"/>
    <p:sldId id="294" r:id="rId26"/>
    <p:sldId id="282" r:id="rId27"/>
    <p:sldId id="285" r:id="rId28"/>
    <p:sldId id="286" r:id="rId29"/>
    <p:sldId id="299" r:id="rId30"/>
    <p:sldId id="283" r:id="rId31"/>
    <p:sldId id="284" r:id="rId32"/>
    <p:sldId id="335" r:id="rId33"/>
    <p:sldId id="264" r:id="rId34"/>
    <p:sldId id="265" r:id="rId35"/>
    <p:sldId id="268" r:id="rId36"/>
    <p:sldId id="336" r:id="rId37"/>
    <p:sldId id="298" r:id="rId38"/>
    <p:sldId id="269" r:id="rId39"/>
    <p:sldId id="277" r:id="rId40"/>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86" autoAdjust="0"/>
    <p:restoredTop sz="94676" autoAdjust="0"/>
  </p:normalViewPr>
  <p:slideViewPr>
    <p:cSldViewPr>
      <p:cViewPr varScale="1">
        <p:scale>
          <a:sx n="87" d="100"/>
          <a:sy n="87" d="100"/>
        </p:scale>
        <p:origin x="-564" y="-84"/>
      </p:cViewPr>
      <p:guideLst>
        <p:guide orient="horz" pos="2160"/>
        <p:guide pos="2880"/>
      </p:guideLst>
    </p:cSldViewPr>
  </p:slideViewPr>
  <p:outlineViewPr>
    <p:cViewPr>
      <p:scale>
        <a:sx n="33" d="100"/>
        <a:sy n="33" d="100"/>
      </p:scale>
      <p:origin x="48" y="376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47"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EFCDE5A-18CE-4145-BAE0-07EDFCB42844}" type="datetimeFigureOut">
              <a:rPr lang="en-US" smtClean="0"/>
              <a:t>7/18/2014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6F36D7-0F9A-4FEE-A63B-A927FE3BE4AA}" type="slidenum">
              <a:rPr lang="en-US" smtClean="0"/>
              <a:t>‹#›</a:t>
            </a:fld>
            <a:endParaRPr lang="en-US"/>
          </a:p>
        </p:txBody>
      </p:sp>
    </p:spTree>
    <p:extLst>
      <p:ext uri="{BB962C8B-B14F-4D97-AF65-F5344CB8AC3E}">
        <p14:creationId xmlns:p14="http://schemas.microsoft.com/office/powerpoint/2010/main" val="3097190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FCDE5A-18CE-4145-BAE0-07EDFCB42844}" type="datetimeFigureOut">
              <a:rPr lang="en-US" smtClean="0"/>
              <a:t>7/18/2014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6F36D7-0F9A-4FEE-A63B-A927FE3BE4AA}" type="slidenum">
              <a:rPr lang="en-US" smtClean="0"/>
              <a:t>‹#›</a:t>
            </a:fld>
            <a:endParaRPr lang="en-US"/>
          </a:p>
        </p:txBody>
      </p:sp>
    </p:spTree>
    <p:extLst>
      <p:ext uri="{BB962C8B-B14F-4D97-AF65-F5344CB8AC3E}">
        <p14:creationId xmlns:p14="http://schemas.microsoft.com/office/powerpoint/2010/main" val="2234518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FCDE5A-18CE-4145-BAE0-07EDFCB42844}" type="datetimeFigureOut">
              <a:rPr lang="en-US" smtClean="0"/>
              <a:t>7/18/2014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6F36D7-0F9A-4FEE-A63B-A927FE3BE4AA}" type="slidenum">
              <a:rPr lang="en-US" smtClean="0"/>
              <a:t>‹#›</a:t>
            </a:fld>
            <a:endParaRPr lang="en-US"/>
          </a:p>
        </p:txBody>
      </p:sp>
    </p:spTree>
    <p:extLst>
      <p:ext uri="{BB962C8B-B14F-4D97-AF65-F5344CB8AC3E}">
        <p14:creationId xmlns:p14="http://schemas.microsoft.com/office/powerpoint/2010/main" val="2639648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FCDE5A-18CE-4145-BAE0-07EDFCB42844}" type="datetimeFigureOut">
              <a:rPr lang="en-US" smtClean="0"/>
              <a:t>7/18/2014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6F36D7-0F9A-4FEE-A63B-A927FE3BE4AA}" type="slidenum">
              <a:rPr lang="en-US" smtClean="0"/>
              <a:t>‹#›</a:t>
            </a:fld>
            <a:endParaRPr lang="en-US"/>
          </a:p>
        </p:txBody>
      </p:sp>
    </p:spTree>
    <p:extLst>
      <p:ext uri="{BB962C8B-B14F-4D97-AF65-F5344CB8AC3E}">
        <p14:creationId xmlns:p14="http://schemas.microsoft.com/office/powerpoint/2010/main" val="390677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FCDE5A-18CE-4145-BAE0-07EDFCB42844}" type="datetimeFigureOut">
              <a:rPr lang="en-US" smtClean="0"/>
              <a:t>7/18/2014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6F36D7-0F9A-4FEE-A63B-A927FE3BE4AA}" type="slidenum">
              <a:rPr lang="en-US" smtClean="0"/>
              <a:t>‹#›</a:t>
            </a:fld>
            <a:endParaRPr lang="en-US"/>
          </a:p>
        </p:txBody>
      </p:sp>
    </p:spTree>
    <p:extLst>
      <p:ext uri="{BB962C8B-B14F-4D97-AF65-F5344CB8AC3E}">
        <p14:creationId xmlns:p14="http://schemas.microsoft.com/office/powerpoint/2010/main" val="1349142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EFCDE5A-18CE-4145-BAE0-07EDFCB42844}" type="datetimeFigureOut">
              <a:rPr lang="en-US" smtClean="0"/>
              <a:t>7/18/2014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6F36D7-0F9A-4FEE-A63B-A927FE3BE4AA}" type="slidenum">
              <a:rPr lang="en-US" smtClean="0"/>
              <a:t>‹#›</a:t>
            </a:fld>
            <a:endParaRPr lang="en-US"/>
          </a:p>
        </p:txBody>
      </p:sp>
    </p:spTree>
    <p:extLst>
      <p:ext uri="{BB962C8B-B14F-4D97-AF65-F5344CB8AC3E}">
        <p14:creationId xmlns:p14="http://schemas.microsoft.com/office/powerpoint/2010/main" val="2545028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EFCDE5A-18CE-4145-BAE0-07EDFCB42844}" type="datetimeFigureOut">
              <a:rPr lang="en-US" smtClean="0"/>
              <a:t>7/18/2014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6F36D7-0F9A-4FEE-A63B-A927FE3BE4AA}" type="slidenum">
              <a:rPr lang="en-US" smtClean="0"/>
              <a:t>‹#›</a:t>
            </a:fld>
            <a:endParaRPr lang="en-US"/>
          </a:p>
        </p:txBody>
      </p:sp>
    </p:spTree>
    <p:extLst>
      <p:ext uri="{BB962C8B-B14F-4D97-AF65-F5344CB8AC3E}">
        <p14:creationId xmlns:p14="http://schemas.microsoft.com/office/powerpoint/2010/main" val="440882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EFCDE5A-18CE-4145-BAE0-07EDFCB42844}" type="datetimeFigureOut">
              <a:rPr lang="en-US" smtClean="0"/>
              <a:t>7/18/2014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6F36D7-0F9A-4FEE-A63B-A927FE3BE4AA}" type="slidenum">
              <a:rPr lang="en-US" smtClean="0"/>
              <a:t>‹#›</a:t>
            </a:fld>
            <a:endParaRPr lang="en-US"/>
          </a:p>
        </p:txBody>
      </p:sp>
    </p:spTree>
    <p:extLst>
      <p:ext uri="{BB962C8B-B14F-4D97-AF65-F5344CB8AC3E}">
        <p14:creationId xmlns:p14="http://schemas.microsoft.com/office/powerpoint/2010/main" val="4275241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FCDE5A-18CE-4145-BAE0-07EDFCB42844}" type="datetimeFigureOut">
              <a:rPr lang="en-US" smtClean="0"/>
              <a:t>7/18/2014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6F36D7-0F9A-4FEE-A63B-A927FE3BE4AA}" type="slidenum">
              <a:rPr lang="en-US" smtClean="0"/>
              <a:t>‹#›</a:t>
            </a:fld>
            <a:endParaRPr lang="en-US"/>
          </a:p>
        </p:txBody>
      </p:sp>
    </p:spTree>
    <p:extLst>
      <p:ext uri="{BB962C8B-B14F-4D97-AF65-F5344CB8AC3E}">
        <p14:creationId xmlns:p14="http://schemas.microsoft.com/office/powerpoint/2010/main" val="716081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FCDE5A-18CE-4145-BAE0-07EDFCB42844}" type="datetimeFigureOut">
              <a:rPr lang="en-US" smtClean="0"/>
              <a:t>7/18/2014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6F36D7-0F9A-4FEE-A63B-A927FE3BE4AA}" type="slidenum">
              <a:rPr lang="en-US" smtClean="0"/>
              <a:t>‹#›</a:t>
            </a:fld>
            <a:endParaRPr lang="en-US"/>
          </a:p>
        </p:txBody>
      </p:sp>
    </p:spTree>
    <p:extLst>
      <p:ext uri="{BB962C8B-B14F-4D97-AF65-F5344CB8AC3E}">
        <p14:creationId xmlns:p14="http://schemas.microsoft.com/office/powerpoint/2010/main" val="3437140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FCDE5A-18CE-4145-BAE0-07EDFCB42844}" type="datetimeFigureOut">
              <a:rPr lang="en-US" smtClean="0"/>
              <a:t>7/18/2014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6F36D7-0F9A-4FEE-A63B-A927FE3BE4AA}" type="slidenum">
              <a:rPr lang="en-US" smtClean="0"/>
              <a:t>‹#›</a:t>
            </a:fld>
            <a:endParaRPr lang="en-US"/>
          </a:p>
        </p:txBody>
      </p:sp>
    </p:spTree>
    <p:extLst>
      <p:ext uri="{BB962C8B-B14F-4D97-AF65-F5344CB8AC3E}">
        <p14:creationId xmlns:p14="http://schemas.microsoft.com/office/powerpoint/2010/main" val="3798511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FCDE5A-18CE-4145-BAE0-07EDFCB42844}" type="datetimeFigureOut">
              <a:rPr lang="en-US" smtClean="0"/>
              <a:t>7/18/2014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6F36D7-0F9A-4FEE-A63B-A927FE3BE4AA}" type="slidenum">
              <a:rPr lang="en-US" smtClean="0"/>
              <a:t>‹#›</a:t>
            </a:fld>
            <a:endParaRPr lang="en-US"/>
          </a:p>
        </p:txBody>
      </p:sp>
    </p:spTree>
    <p:extLst>
      <p:ext uri="{BB962C8B-B14F-4D97-AF65-F5344CB8AC3E}">
        <p14:creationId xmlns:p14="http://schemas.microsoft.com/office/powerpoint/2010/main" val="816118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 Id="rId5" Type="http://schemas.openxmlformats.org/officeDocument/2006/relationships/image" Target="../media/image66.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jpeg"/></Relationships>
</file>

<file path=ppt/slides/_rels/slide3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09800" y="4724400"/>
            <a:ext cx="5029200" cy="1077218"/>
          </a:xfrm>
          <a:prstGeom prst="rect">
            <a:avLst/>
          </a:prstGeom>
          <a:noFill/>
        </p:spPr>
        <p:txBody>
          <a:bodyPr wrap="square" rtlCol="0">
            <a:spAutoFit/>
          </a:bodyPr>
          <a:lstStyle/>
          <a:p>
            <a:pPr algn="ctr"/>
            <a:r>
              <a:rPr lang="en-US" sz="3200" b="1" dirty="0" smtClean="0">
                <a:solidFill>
                  <a:schemeClr val="bg1"/>
                </a:solidFill>
              </a:rPr>
              <a:t>Control Options to Prevent Falling Objects</a:t>
            </a:r>
            <a:endParaRPr lang="en-US" sz="3200" b="1" dirty="0">
              <a:solidFill>
                <a:schemeClr val="bg1"/>
              </a:solidFill>
            </a:endParaRPr>
          </a:p>
        </p:txBody>
      </p:sp>
    </p:spTree>
    <p:extLst>
      <p:ext uri="{BB962C8B-B14F-4D97-AF65-F5344CB8AC3E}">
        <p14:creationId xmlns:p14="http://schemas.microsoft.com/office/powerpoint/2010/main" val="404786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Standard Barricade  </a:t>
            </a:r>
            <a:endParaRPr lang="en-US" b="1" dirty="0"/>
          </a:p>
        </p:txBody>
      </p:sp>
      <p:sp>
        <p:nvSpPr>
          <p:cNvPr id="5" name="Content Placeholder 4"/>
          <p:cNvSpPr>
            <a:spLocks noGrp="1"/>
          </p:cNvSpPr>
          <p:nvPr>
            <p:ph idx="1"/>
          </p:nvPr>
        </p:nvSpPr>
        <p:spPr/>
        <p:txBody>
          <a:bodyPr/>
          <a:lstStyle/>
          <a:p>
            <a:pPr marL="0" indent="0">
              <a:buNone/>
            </a:pPr>
            <a:r>
              <a:rPr lang="en-US" dirty="0"/>
              <a:t>Standard barricades may be used alone as a single level of protection </a:t>
            </a:r>
            <a:r>
              <a:rPr lang="en-US" b="1" u="sng" dirty="0"/>
              <a:t>ONLY</a:t>
            </a:r>
            <a:r>
              <a:rPr lang="en-US" b="1" dirty="0"/>
              <a:t> </a:t>
            </a:r>
            <a:r>
              <a:rPr lang="en-US" dirty="0"/>
              <a:t>when the overhead work area is above a remote area where </a:t>
            </a:r>
            <a:r>
              <a:rPr lang="en-US" b="1" u="sng" dirty="0"/>
              <a:t>NO</a:t>
            </a:r>
            <a:r>
              <a:rPr lang="en-US" dirty="0"/>
              <a:t> employees/contractors are normally expected to be present.</a:t>
            </a:r>
          </a:p>
          <a:p>
            <a:endParaRPr lang="en-US"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228600"/>
            <a:ext cx="1447800" cy="1332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707856" y="3009899"/>
            <a:ext cx="1919287" cy="3367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838200" y="4388642"/>
            <a:ext cx="2362200" cy="2088358"/>
          </a:xfrm>
          <a:prstGeom prst="rect">
            <a:avLst/>
          </a:prstGeom>
          <a:solidFill>
            <a:srgbClr val="00B050"/>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a:ln>
                  <a:noFill/>
                </a:ln>
                <a:solidFill>
                  <a:srgbClr val="FFFFFF"/>
                </a:solidFill>
                <a:effectLst/>
                <a:uLnTx/>
                <a:uFillTx/>
                <a:latin typeface="Arial"/>
                <a:ea typeface="Times New Roman"/>
                <a:cs typeface="Times New Roman"/>
              </a:rPr>
              <a:t>(Low Risk</a:t>
            </a:r>
            <a:r>
              <a:rPr kumimoji="0" lang="en-US" sz="1200" b="1" i="0" u="none" strike="noStrike" kern="0" cap="none" spc="0" normalizeH="0" baseline="0" noProof="0" dirty="0">
                <a:ln>
                  <a:noFill/>
                </a:ln>
                <a:solidFill>
                  <a:srgbClr val="FFFFFF"/>
                </a:solidFill>
                <a:effectLst/>
                <a:uLnTx/>
                <a:uFillTx/>
                <a:latin typeface="Arial"/>
                <a:ea typeface="Times New Roman"/>
                <a:cs typeface="Times New Roman"/>
              </a:rPr>
              <a:t>)</a:t>
            </a:r>
            <a:endParaRPr kumimoji="0" lang="en-US" sz="1000" b="0" i="0" u="none" strike="noStrike" kern="0" cap="none" spc="0" normalizeH="0" baseline="0" noProof="0" dirty="0">
              <a:ln>
                <a:noFill/>
              </a:ln>
              <a:solidFill>
                <a:sysClr val="windowText" lastClr="000000"/>
              </a:solidFill>
              <a:effectLst/>
              <a:uLnTx/>
              <a:uFillTx/>
              <a:latin typeface="Arial"/>
              <a:ea typeface="Times New Roman"/>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ea typeface="Times New Roman"/>
                <a:cs typeface="Times New Roman"/>
              </a:rPr>
              <a:t> </a:t>
            </a:r>
            <a:endParaRPr kumimoji="0" lang="en-US" sz="1000" b="0" i="0" u="none" strike="noStrike" kern="0" cap="none" spc="0" normalizeH="0" baseline="0" noProof="0" dirty="0">
              <a:ln>
                <a:noFill/>
              </a:ln>
              <a:solidFill>
                <a:sysClr val="windowText" lastClr="000000"/>
              </a:solidFill>
              <a:effectLst/>
              <a:uLnTx/>
              <a:uFillTx/>
              <a:latin typeface="Arial"/>
              <a:ea typeface="Times New Roman"/>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ea typeface="Times New Roman"/>
                <a:cs typeface="Times New Roman"/>
              </a:rPr>
              <a:t>Standard Barricade ONLY Required</a:t>
            </a:r>
            <a:endParaRPr kumimoji="0" lang="en-US" sz="1000" b="0" i="0" u="none" strike="noStrike" kern="0" cap="none" spc="0" normalizeH="0" baseline="0" noProof="0" dirty="0">
              <a:ln>
                <a:noFill/>
              </a:ln>
              <a:solidFill>
                <a:sysClr val="windowText" lastClr="000000"/>
              </a:solidFill>
              <a:effectLst/>
              <a:uLnTx/>
              <a:uFillTx/>
              <a:latin typeface="Arial"/>
              <a:ea typeface="Times New Roman"/>
              <a:cs typeface="Times New Roman"/>
            </a:endParaRPr>
          </a:p>
        </p:txBody>
      </p:sp>
      <p:sp>
        <p:nvSpPr>
          <p:cNvPr id="3" name="Rectangle 2"/>
          <p:cNvSpPr/>
          <p:nvPr/>
        </p:nvSpPr>
        <p:spPr>
          <a:xfrm>
            <a:off x="3581400" y="5715000"/>
            <a:ext cx="4572000" cy="923330"/>
          </a:xfrm>
          <a:prstGeom prst="rect">
            <a:avLst/>
          </a:prstGeom>
        </p:spPr>
        <p:txBody>
          <a:bodyPr>
            <a:spAutoFit/>
          </a:bodyPr>
          <a:lstStyle/>
          <a:p>
            <a:r>
              <a:rPr lang="en-US" i="1" dirty="0"/>
              <a:t>Notice:  Barricades are a </a:t>
            </a:r>
            <a:r>
              <a:rPr lang="en-US" b="1" i="1" dirty="0">
                <a:solidFill>
                  <a:srgbClr val="FF0000"/>
                </a:solidFill>
              </a:rPr>
              <a:t>REACTIVE</a:t>
            </a:r>
            <a:r>
              <a:rPr lang="en-US" i="1" dirty="0"/>
              <a:t> controls to prevent being struck by objects that have already fallen or dropped…</a:t>
            </a:r>
          </a:p>
        </p:txBody>
      </p:sp>
    </p:spTree>
    <p:extLst>
      <p:ext uri="{BB962C8B-B14F-4D97-AF65-F5344CB8AC3E}">
        <p14:creationId xmlns:p14="http://schemas.microsoft.com/office/powerpoint/2010/main" val="20814042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STRICTLY ENFORCED </a:t>
            </a:r>
            <a:r>
              <a:rPr lang="en-US" b="1" dirty="0" smtClean="0"/>
              <a:t>Barricades</a:t>
            </a:r>
            <a:endParaRPr lang="en-US" b="1" dirty="0"/>
          </a:p>
        </p:txBody>
      </p:sp>
      <p:sp>
        <p:nvSpPr>
          <p:cNvPr id="3" name="Content Placeholder 2"/>
          <p:cNvSpPr>
            <a:spLocks noGrp="1"/>
          </p:cNvSpPr>
          <p:nvPr>
            <p:ph idx="1"/>
          </p:nvPr>
        </p:nvSpPr>
        <p:spPr/>
        <p:txBody>
          <a:bodyPr>
            <a:normAutofit/>
          </a:bodyPr>
          <a:lstStyle/>
          <a:p>
            <a:pPr marL="0" indent="0">
              <a:buNone/>
            </a:pPr>
            <a:r>
              <a:rPr lang="en-US" dirty="0"/>
              <a:t>When workers “could” possibly enter under the elevated work area, then the entire exclusion zone underneath the elevated work area shall have  barricades that are </a:t>
            </a:r>
            <a:r>
              <a:rPr lang="en-US" b="1" dirty="0">
                <a:solidFill>
                  <a:srgbClr val="FF0000"/>
                </a:solidFill>
              </a:rPr>
              <a:t>STRICTLY ENFORCED</a:t>
            </a:r>
            <a:r>
              <a:rPr lang="en-US" dirty="0"/>
              <a:t>:</a:t>
            </a:r>
          </a:p>
          <a:p>
            <a:pPr marL="0" indent="0">
              <a:buNone/>
            </a:pPr>
            <a:endParaRPr lang="en-US" dirty="0" smtClean="0"/>
          </a:p>
          <a:p>
            <a:endParaRPr lang="en-US" dirty="0"/>
          </a:p>
        </p:txBody>
      </p:sp>
      <p:sp>
        <p:nvSpPr>
          <p:cNvPr id="4" name="Rectangle 3"/>
          <p:cNvSpPr/>
          <p:nvPr/>
        </p:nvSpPr>
        <p:spPr>
          <a:xfrm>
            <a:off x="990600" y="3657600"/>
            <a:ext cx="6553200" cy="2895600"/>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400" b="1" i="1" dirty="0"/>
              <a:t>(Medium Risk)</a:t>
            </a:r>
            <a:endParaRPr lang="en-US" sz="2400" dirty="0"/>
          </a:p>
          <a:p>
            <a:pPr algn="ctr"/>
            <a:r>
              <a:rPr lang="en-US" sz="2400" b="1" dirty="0">
                <a:solidFill>
                  <a:srgbClr val="FF0000"/>
                </a:solidFill>
              </a:rPr>
              <a:t>STRICTLY ENFORCED</a:t>
            </a:r>
            <a:r>
              <a:rPr lang="en-US" sz="2400" dirty="0">
                <a:solidFill>
                  <a:srgbClr val="FF0000"/>
                </a:solidFill>
              </a:rPr>
              <a:t>  </a:t>
            </a:r>
            <a:r>
              <a:rPr lang="en-US" sz="2400" b="1" dirty="0"/>
              <a:t>Barricade is Required</a:t>
            </a:r>
            <a:endParaRPr lang="en-US" sz="2400" dirty="0"/>
          </a:p>
          <a:p>
            <a:pPr algn="ctr"/>
            <a:r>
              <a:rPr lang="en-US" i="1" dirty="0"/>
              <a:t> </a:t>
            </a:r>
            <a:endParaRPr lang="en-US" dirty="0"/>
          </a:p>
          <a:p>
            <a:pPr algn="ctr"/>
            <a:r>
              <a:rPr lang="en-US" b="1" i="1" dirty="0"/>
              <a:t>Physical fence barricade to block entry </a:t>
            </a:r>
            <a:endParaRPr lang="en-US" b="1" dirty="0"/>
          </a:p>
          <a:p>
            <a:pPr algn="ctr"/>
            <a:r>
              <a:rPr lang="en-US" b="1" i="1" u="sng" dirty="0"/>
              <a:t>or</a:t>
            </a:r>
            <a:r>
              <a:rPr lang="en-US" b="1" i="1" dirty="0"/>
              <a:t> </a:t>
            </a:r>
            <a:endParaRPr lang="en-US" b="1" dirty="0"/>
          </a:p>
          <a:p>
            <a:pPr algn="ctr"/>
            <a:r>
              <a:rPr lang="en-US" b="1" i="1" dirty="0"/>
              <a:t>Barricade with a dedicated attendant that has radio/verbal contact with overhead workers</a:t>
            </a:r>
            <a:endParaRPr lang="en-US" b="1" dirty="0"/>
          </a:p>
          <a:p>
            <a:pPr algn="ct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7486" y="3657600"/>
            <a:ext cx="1905000" cy="929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6971" y="4662487"/>
            <a:ext cx="1219200"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6971" y="5548312"/>
            <a:ext cx="138248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83442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0000"/>
                </a:solidFill>
              </a:rPr>
              <a:t>STRICTLY ENFORCED </a:t>
            </a:r>
            <a:r>
              <a:rPr lang="en-US" dirty="0" smtClean="0"/>
              <a:t>Barricade is Required here…</a:t>
            </a:r>
            <a:endParaRPr lang="en-US" dirty="0"/>
          </a:p>
        </p:txBody>
      </p:sp>
      <p:pic>
        <p:nvPicPr>
          <p:cNvPr id="205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838200" y="2057400"/>
            <a:ext cx="339331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nvPr>
        </p:nvSpPr>
        <p:spPr>
          <a:xfrm>
            <a:off x="4419600" y="2126059"/>
            <a:ext cx="4191000" cy="4358482"/>
          </a:xfrm>
        </p:spPr>
        <p:txBody>
          <a:bodyPr/>
          <a:lstStyle/>
          <a:p>
            <a:pPr marL="0" indent="0">
              <a:buNone/>
            </a:pPr>
            <a:r>
              <a:rPr lang="en-US" dirty="0" smtClean="0"/>
              <a:t>Turnaround example at Bartow where barricade is inadequate and workers could possibly enter under the aerial lift…</a:t>
            </a:r>
          </a:p>
          <a:p>
            <a:pPr marL="0" indent="0">
              <a:buNone/>
            </a:pPr>
            <a:r>
              <a:rPr lang="en-US" dirty="0" smtClean="0"/>
              <a:t>A </a:t>
            </a:r>
            <a:r>
              <a:rPr lang="en-US" b="1" dirty="0" smtClean="0">
                <a:solidFill>
                  <a:srgbClr val="FF0000"/>
                </a:solidFill>
              </a:rPr>
              <a:t>STRICTLY ENFORCED </a:t>
            </a:r>
            <a:r>
              <a:rPr lang="en-US" dirty="0" smtClean="0"/>
              <a:t>barricade is required here…</a:t>
            </a:r>
            <a:endParaRPr lang="en-US" dirty="0"/>
          </a:p>
        </p:txBody>
      </p:sp>
      <p:cxnSp>
        <p:nvCxnSpPr>
          <p:cNvPr id="6" name="Straight Arrow Connector 5"/>
          <p:cNvCxnSpPr/>
          <p:nvPr/>
        </p:nvCxnSpPr>
        <p:spPr>
          <a:xfrm flipH="1">
            <a:off x="2209800" y="4648201"/>
            <a:ext cx="2209800" cy="609601"/>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58604" flipV="1">
            <a:off x="2074741" y="3031699"/>
            <a:ext cx="2730633" cy="1088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07218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Entry into Barricades without approval is </a:t>
            </a:r>
            <a:r>
              <a:rPr lang="en-US" b="1" dirty="0" smtClean="0">
                <a:solidFill>
                  <a:srgbClr val="FF0000"/>
                </a:solidFill>
              </a:rPr>
              <a:t>PROHIBITED</a:t>
            </a:r>
            <a:r>
              <a:rPr lang="en-US" b="1" dirty="0" smtClean="0"/>
              <a:t>…</a:t>
            </a:r>
            <a:endParaRPr lang="en-US" b="1" dirty="0"/>
          </a:p>
        </p:txBody>
      </p:sp>
      <p:sp>
        <p:nvSpPr>
          <p:cNvPr id="3" name="Content Placeholder 2"/>
          <p:cNvSpPr>
            <a:spLocks noGrp="1"/>
          </p:cNvSpPr>
          <p:nvPr>
            <p:ph sz="half" idx="1"/>
          </p:nvPr>
        </p:nvSpPr>
        <p:spPr>
          <a:xfrm>
            <a:off x="457200" y="1646237"/>
            <a:ext cx="4038600" cy="4525963"/>
          </a:xfrm>
        </p:spPr>
        <p:txBody>
          <a:bodyPr>
            <a:normAutofit fontScale="85000" lnSpcReduction="10000"/>
          </a:bodyPr>
          <a:lstStyle/>
          <a:p>
            <a:pPr marL="0" indent="0">
              <a:buNone/>
            </a:pPr>
            <a:r>
              <a:rPr lang="en-US" dirty="0"/>
              <a:t>Entry into a barricaded zone requires a voice confirmation approval process by the barricade attendant… who has communicated with workers above to stop work during entry into barricaded zone.</a:t>
            </a:r>
          </a:p>
          <a:p>
            <a:pPr marL="0" indent="0">
              <a:buNone/>
            </a:pPr>
            <a:endParaRPr lang="en-US" dirty="0"/>
          </a:p>
          <a:p>
            <a:pPr marL="0" indent="0">
              <a:buNone/>
            </a:pPr>
            <a:r>
              <a:rPr lang="en-US" b="1" i="1" dirty="0" smtClean="0">
                <a:solidFill>
                  <a:srgbClr val="FF0000"/>
                </a:solidFill>
              </a:rPr>
              <a:t>Warning</a:t>
            </a:r>
            <a:r>
              <a:rPr lang="en-US" b="1" i="1" dirty="0">
                <a:solidFill>
                  <a:srgbClr val="FF0000"/>
                </a:solidFill>
              </a:rPr>
              <a:t>:  If unauthorized entry into barricade occurs, the attendant shall immediately stop all relevant overhead work.</a:t>
            </a:r>
            <a:endParaRPr lang="en-US" dirty="0">
              <a:solidFill>
                <a:srgbClr val="FF0000"/>
              </a:solidFill>
            </a:endParaRPr>
          </a:p>
        </p:txBody>
      </p:sp>
      <p:sp>
        <p:nvSpPr>
          <p:cNvPr id="4" name="Content Placeholder 3"/>
          <p:cNvSpPr>
            <a:spLocks noGrp="1"/>
          </p:cNvSpPr>
          <p:nvPr>
            <p:ph sz="half" idx="2"/>
          </p:nvPr>
        </p:nvSpPr>
        <p:spPr/>
        <p:txBody>
          <a:bodyPr>
            <a:normAutofit fontScale="85000" lnSpcReduction="10000"/>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447800"/>
            <a:ext cx="4191000" cy="4836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42409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Working </a:t>
            </a:r>
            <a:r>
              <a:rPr lang="en-US" b="1" dirty="0" smtClean="0">
                <a:solidFill>
                  <a:srgbClr val="FF0000"/>
                </a:solidFill>
              </a:rPr>
              <a:t>“directly over or in close proximity”</a:t>
            </a:r>
            <a:r>
              <a:rPr lang="en-US" b="1" dirty="0" smtClean="0"/>
              <a:t> of other workers</a:t>
            </a:r>
            <a:endParaRPr lang="en-US" b="1" dirty="0"/>
          </a:p>
        </p:txBody>
      </p:sp>
      <p:sp>
        <p:nvSpPr>
          <p:cNvPr id="3" name="Content Placeholder 2"/>
          <p:cNvSpPr>
            <a:spLocks noGrp="1"/>
          </p:cNvSpPr>
          <p:nvPr>
            <p:ph idx="1"/>
          </p:nvPr>
        </p:nvSpPr>
        <p:spPr/>
        <p:txBody>
          <a:bodyPr>
            <a:normAutofit fontScale="85000" lnSpcReduction="20000"/>
          </a:bodyPr>
          <a:lstStyle/>
          <a:p>
            <a:pPr marL="0" indent="0">
              <a:buNone/>
            </a:pPr>
            <a:endParaRPr lang="en-US" sz="2800" i="1" dirty="0" smtClean="0"/>
          </a:p>
          <a:p>
            <a:pPr marL="0" indent="0">
              <a:buNone/>
            </a:pPr>
            <a:endParaRPr lang="en-US" sz="2800" i="1" dirty="0"/>
          </a:p>
          <a:p>
            <a:pPr marL="0" indent="0">
              <a:buNone/>
            </a:pPr>
            <a:endParaRPr lang="en-US" sz="2800" i="1" dirty="0" smtClean="0"/>
          </a:p>
          <a:p>
            <a:pPr marL="0" indent="0">
              <a:buNone/>
            </a:pPr>
            <a:endParaRPr lang="en-US" sz="2800" i="1" dirty="0"/>
          </a:p>
          <a:p>
            <a:pPr marL="0" indent="0">
              <a:buNone/>
            </a:pPr>
            <a:r>
              <a:rPr lang="en-US" sz="2800" i="1" dirty="0" smtClean="0"/>
              <a:t>If an exclusion </a:t>
            </a:r>
            <a:r>
              <a:rPr lang="en-US" sz="2800" i="1" dirty="0"/>
              <a:t>zone </a:t>
            </a:r>
            <a:r>
              <a:rPr lang="en-US" sz="2800" i="1" dirty="0" smtClean="0"/>
              <a:t>CANNOT </a:t>
            </a:r>
            <a:r>
              <a:rPr lang="en-US" sz="2800" i="1" dirty="0"/>
              <a:t>be created underneath elevated work area that can be STRICTLY </a:t>
            </a:r>
            <a:r>
              <a:rPr lang="en-US" sz="2800" i="1" dirty="0" smtClean="0"/>
              <a:t>ENFORCED and the</a:t>
            </a:r>
            <a:r>
              <a:rPr lang="en-US" sz="2800" b="1" i="1" dirty="0" smtClean="0">
                <a:solidFill>
                  <a:srgbClr val="FF0000"/>
                </a:solidFill>
              </a:rPr>
              <a:t> overhead work is directly over or in close proximity of other workers</a:t>
            </a:r>
            <a:r>
              <a:rPr lang="en-US" sz="2800" i="1" dirty="0" smtClean="0"/>
              <a:t>, </a:t>
            </a:r>
            <a:r>
              <a:rPr lang="en-US" sz="2800" i="1" dirty="0"/>
              <a:t>then </a:t>
            </a:r>
            <a:r>
              <a:rPr lang="en-US" sz="2800" b="1" i="1" dirty="0">
                <a:solidFill>
                  <a:srgbClr val="FF0000"/>
                </a:solidFill>
              </a:rPr>
              <a:t>ONE</a:t>
            </a:r>
            <a:r>
              <a:rPr lang="en-US" sz="2800" i="1" dirty="0">
                <a:solidFill>
                  <a:srgbClr val="FF0000"/>
                </a:solidFill>
              </a:rPr>
              <a:t> </a:t>
            </a:r>
            <a:r>
              <a:rPr lang="en-US" sz="2800" b="1" i="1" dirty="0">
                <a:solidFill>
                  <a:srgbClr val="FF0000"/>
                </a:solidFill>
              </a:rPr>
              <a:t>or more</a:t>
            </a:r>
            <a:r>
              <a:rPr lang="en-US" sz="2800" i="1" dirty="0">
                <a:solidFill>
                  <a:srgbClr val="FF0000"/>
                </a:solidFill>
              </a:rPr>
              <a:t> </a:t>
            </a:r>
            <a:r>
              <a:rPr lang="en-US" sz="2800" i="1" dirty="0"/>
              <a:t>levels of </a:t>
            </a:r>
            <a:r>
              <a:rPr lang="en-US" sz="2800" b="1" i="1" dirty="0">
                <a:solidFill>
                  <a:srgbClr val="FF0000"/>
                </a:solidFill>
              </a:rPr>
              <a:t>engineering controls </a:t>
            </a:r>
            <a:r>
              <a:rPr lang="en-US" sz="2800" i="1" dirty="0" smtClean="0"/>
              <a:t>are required </a:t>
            </a:r>
            <a:r>
              <a:rPr lang="en-US" sz="2800" i="1" dirty="0"/>
              <a:t>for each risk</a:t>
            </a:r>
            <a:r>
              <a:rPr lang="en-US" i="1" dirty="0" smtClean="0"/>
              <a:t>.</a:t>
            </a:r>
          </a:p>
          <a:p>
            <a:pPr marL="0" indent="0">
              <a:buNone/>
            </a:pPr>
            <a:endParaRPr lang="en-US" i="1" dirty="0"/>
          </a:p>
          <a:p>
            <a:pPr marL="0" indent="0">
              <a:buNone/>
            </a:pPr>
            <a:r>
              <a:rPr lang="en-US" i="1" dirty="0" smtClean="0"/>
              <a:t>Notice:  We will review engineering control options for various potential falling object risks.</a:t>
            </a:r>
            <a:endParaRPr lang="en-US" dirty="0"/>
          </a:p>
        </p:txBody>
      </p:sp>
      <p:sp>
        <p:nvSpPr>
          <p:cNvPr id="4" name="Rectangle 3"/>
          <p:cNvSpPr/>
          <p:nvPr/>
        </p:nvSpPr>
        <p:spPr>
          <a:xfrm>
            <a:off x="1524000" y="1600200"/>
            <a:ext cx="6248400" cy="1143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r>
              <a:rPr lang="en-US" b="1" i="1" dirty="0"/>
              <a:t>HIGH RISK</a:t>
            </a:r>
            <a:r>
              <a:rPr lang="en-US" b="1" dirty="0"/>
              <a:t>)</a:t>
            </a:r>
            <a:endParaRPr lang="en-US" dirty="0"/>
          </a:p>
          <a:p>
            <a:pPr algn="ctr"/>
            <a:r>
              <a:rPr lang="en-US" b="1" dirty="0"/>
              <a:t>ONE or More Layers of </a:t>
            </a:r>
            <a:endParaRPr lang="en-US" dirty="0"/>
          </a:p>
          <a:p>
            <a:pPr algn="ctr"/>
            <a:r>
              <a:rPr lang="en-US" b="1" dirty="0"/>
              <a:t>*ENGINEERING Controls Required </a:t>
            </a:r>
            <a:endParaRPr lang="en-US" dirty="0"/>
          </a:p>
        </p:txBody>
      </p:sp>
    </p:spTree>
    <p:extLst>
      <p:ext uri="{BB962C8B-B14F-4D97-AF65-F5344CB8AC3E}">
        <p14:creationId xmlns:p14="http://schemas.microsoft.com/office/powerpoint/2010/main" val="30874491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t>Examples of Engineering Control Options include:</a:t>
            </a:r>
            <a:endParaRPr lang="en-US" b="1" dirty="0"/>
          </a:p>
        </p:txBody>
      </p:sp>
      <p:sp>
        <p:nvSpPr>
          <p:cNvPr id="4" name="Content Placeholder 3"/>
          <p:cNvSpPr>
            <a:spLocks noGrp="1"/>
          </p:cNvSpPr>
          <p:nvPr>
            <p:ph sz="half" idx="1"/>
          </p:nvPr>
        </p:nvSpPr>
        <p:spPr>
          <a:xfrm>
            <a:off x="533400" y="1600200"/>
            <a:ext cx="4038600" cy="4525963"/>
          </a:xfrm>
        </p:spPr>
        <p:txBody>
          <a:bodyPr/>
          <a:lstStyle/>
          <a:p>
            <a:endParaRPr lang="en-US" sz="2400" dirty="0" smtClean="0"/>
          </a:p>
          <a:p>
            <a:r>
              <a:rPr lang="en-US" sz="2400" dirty="0" smtClean="0"/>
              <a:t>Permanent Barriers</a:t>
            </a:r>
          </a:p>
          <a:p>
            <a:r>
              <a:rPr lang="en-US" sz="2400" dirty="0" smtClean="0"/>
              <a:t>Catch Platforms/Nets</a:t>
            </a:r>
          </a:p>
          <a:p>
            <a:r>
              <a:rPr lang="en-US" sz="2400" dirty="0" smtClean="0"/>
              <a:t>Decks/Netting/Brattice</a:t>
            </a:r>
          </a:p>
          <a:p>
            <a:r>
              <a:rPr lang="en-US" sz="2400" dirty="0" smtClean="0"/>
              <a:t>Tool Restraints/Tethers</a:t>
            </a:r>
          </a:p>
          <a:p>
            <a:r>
              <a:rPr lang="en-US" sz="2400" dirty="0" smtClean="0"/>
              <a:t>Covered Walkways</a:t>
            </a:r>
          </a:p>
          <a:p>
            <a:r>
              <a:rPr lang="en-US" sz="2400" dirty="0" smtClean="0"/>
              <a:t>Securely Covered Lifting Containers</a:t>
            </a:r>
          </a:p>
          <a:p>
            <a:r>
              <a:rPr lang="en-US" sz="2400" dirty="0"/>
              <a:t>Sealed Containers for Hoisting/Lifting</a:t>
            </a:r>
          </a:p>
          <a:p>
            <a:endParaRPr lang="en-US" dirty="0" smtClean="0"/>
          </a:p>
          <a:p>
            <a:pPr marL="0" indent="0">
              <a:buNone/>
            </a:pPr>
            <a:endParaRPr lang="en-US" dirty="0"/>
          </a:p>
        </p:txBody>
      </p:sp>
      <p:sp>
        <p:nvSpPr>
          <p:cNvPr id="5" name="Content Placeholder 4"/>
          <p:cNvSpPr>
            <a:spLocks noGrp="1"/>
          </p:cNvSpPr>
          <p:nvPr>
            <p:ph sz="half" idx="2"/>
          </p:nvPr>
        </p:nvSpPr>
        <p:spPr/>
        <p:txBody>
          <a:bodyPr/>
          <a:lstStyle/>
          <a:p>
            <a:endParaRPr lang="en-US" dirty="0" smtClean="0"/>
          </a:p>
          <a:p>
            <a:endParaRPr lang="en-US" dirty="0"/>
          </a:p>
          <a:p>
            <a:endParaRPr lang="en-US" sz="2400" dirty="0" smtClean="0"/>
          </a:p>
          <a:p>
            <a:endParaRPr lang="en-US" sz="2400" dirty="0" smtClean="0"/>
          </a:p>
          <a:p>
            <a:r>
              <a:rPr lang="en-US" sz="2400" dirty="0" smtClean="0"/>
              <a:t>Grated Floor Coverings</a:t>
            </a:r>
          </a:p>
          <a:p>
            <a:r>
              <a:rPr lang="en-US" sz="2400" dirty="0" smtClean="0"/>
              <a:t>Tool Sleeves/Donuts</a:t>
            </a:r>
          </a:p>
          <a:p>
            <a:r>
              <a:rPr lang="en-US" sz="2400" dirty="0" smtClean="0"/>
              <a:t>Trash Chutes</a:t>
            </a:r>
          </a:p>
          <a:p>
            <a:r>
              <a:rPr lang="en-US" sz="2400" dirty="0" smtClean="0"/>
              <a:t>Securely Sealed Transport Containers</a:t>
            </a:r>
            <a:endParaRPr lang="en-US" sz="2400" dirty="0"/>
          </a:p>
        </p:txBody>
      </p:sp>
      <p:pic>
        <p:nvPicPr>
          <p:cNvPr id="1026" name="Picture 2" descr="C:\Users\bdeistle\Pictures\overhead protec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914400"/>
            <a:ext cx="3276600"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5104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Options for Lifting/Lowering </a:t>
            </a:r>
            <a:br>
              <a:rPr lang="en-US" b="1" dirty="0" smtClean="0"/>
            </a:br>
            <a:r>
              <a:rPr lang="en-US" b="1" dirty="0" smtClean="0"/>
              <a:t>Small Objects</a:t>
            </a:r>
            <a:endParaRPr lang="en-US" b="1" dirty="0"/>
          </a:p>
        </p:txBody>
      </p:sp>
      <p:sp>
        <p:nvSpPr>
          <p:cNvPr id="3" name="Content Placeholder 2"/>
          <p:cNvSpPr>
            <a:spLocks noGrp="1"/>
          </p:cNvSpPr>
          <p:nvPr>
            <p:ph sz="half" idx="1"/>
          </p:nvPr>
        </p:nvSpPr>
        <p:spPr/>
        <p:txBody>
          <a:bodyPr>
            <a:normAutofit fontScale="85000" lnSpcReduction="20000"/>
          </a:bodyPr>
          <a:lstStyle/>
          <a:p>
            <a:pPr marL="0" indent="0">
              <a:buNone/>
            </a:pPr>
            <a:r>
              <a:rPr lang="en-US" sz="2800" dirty="0" smtClean="0"/>
              <a:t>If you are lifting or lowering small objects, you may use securely covered lift containers. </a:t>
            </a:r>
          </a:p>
          <a:p>
            <a:pPr marL="0" indent="0">
              <a:buNone/>
            </a:pPr>
            <a:r>
              <a:rPr lang="en-US" sz="2800" dirty="0" smtClean="0"/>
              <a:t> </a:t>
            </a:r>
          </a:p>
          <a:p>
            <a:pPr>
              <a:buFont typeface="Courier New" panose="02070309020205020404" pitchFamily="49" charset="0"/>
              <a:buChar char="o"/>
            </a:pPr>
            <a:r>
              <a:rPr lang="en-US" dirty="0"/>
              <a:t>M</a:t>
            </a:r>
            <a:r>
              <a:rPr lang="en-US" sz="2800" dirty="0" smtClean="0"/>
              <a:t>ake sure that your covered lift containers are properly sized for the objects that you intend to lift or lower.  </a:t>
            </a:r>
          </a:p>
          <a:p>
            <a:pPr>
              <a:buFont typeface="Courier New" panose="02070309020205020404" pitchFamily="49" charset="0"/>
              <a:buChar char="o"/>
            </a:pPr>
            <a:endParaRPr lang="en-US" sz="2800" dirty="0"/>
          </a:p>
          <a:p>
            <a:pPr>
              <a:buFont typeface="Courier New" panose="02070309020205020404" pitchFamily="49" charset="0"/>
              <a:buChar char="o"/>
            </a:pPr>
            <a:r>
              <a:rPr lang="en-US" dirty="0"/>
              <a:t>K</a:t>
            </a:r>
            <a:r>
              <a:rPr lang="en-US" sz="2800" dirty="0" smtClean="0"/>
              <a:t>now the size and weight capacity of your lift container…</a:t>
            </a:r>
          </a:p>
          <a:p>
            <a:pPr marL="0" indent="0">
              <a:buNone/>
            </a:pPr>
            <a:endParaRPr lang="en-US" sz="2800" dirty="0"/>
          </a:p>
          <a:p>
            <a:pPr marL="0" indent="0">
              <a:buNone/>
            </a:pPr>
            <a:endParaRPr lang="en-US" dirty="0"/>
          </a:p>
        </p:txBody>
      </p:sp>
      <p:pic>
        <p:nvPicPr>
          <p:cNvPr id="205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248400" y="1447800"/>
            <a:ext cx="2822693" cy="434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154" y="2209800"/>
            <a:ext cx="1341437" cy="338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26918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Example of </a:t>
            </a:r>
            <a:r>
              <a:rPr lang="en-US" b="1" dirty="0" smtClean="0">
                <a:solidFill>
                  <a:srgbClr val="FF0000"/>
                </a:solidFill>
              </a:rPr>
              <a:t>INCORRECT</a:t>
            </a:r>
            <a:r>
              <a:rPr lang="en-US" b="1" dirty="0" smtClean="0"/>
              <a:t> Lifting Container…</a:t>
            </a:r>
            <a:endParaRPr lang="en-US" b="1" dirty="0"/>
          </a:p>
        </p:txBody>
      </p:sp>
      <p:sp>
        <p:nvSpPr>
          <p:cNvPr id="3" name="Content Placeholder 2"/>
          <p:cNvSpPr>
            <a:spLocks noGrp="1"/>
          </p:cNvSpPr>
          <p:nvPr>
            <p:ph idx="1"/>
          </p:nvPr>
        </p:nvSpPr>
        <p:spPr/>
        <p:txBody>
          <a:bodyPr numCol="2"/>
          <a:lstStyle/>
          <a:p>
            <a:pPr marL="0" indent="0">
              <a:buNone/>
            </a:pPr>
            <a:endParaRPr lang="en-US" sz="2800" dirty="0" smtClean="0"/>
          </a:p>
          <a:p>
            <a:pPr marL="0" indent="0">
              <a:buNone/>
            </a:pPr>
            <a:r>
              <a:rPr lang="en-US" sz="2400" dirty="0" smtClean="0"/>
              <a:t>The lifting container shown in this picture is </a:t>
            </a:r>
            <a:r>
              <a:rPr lang="en-US" sz="2400" u="sng" dirty="0" smtClean="0"/>
              <a:t>not</a:t>
            </a:r>
            <a:r>
              <a:rPr lang="en-US" sz="2400" dirty="0" smtClean="0"/>
              <a:t> properly sized for the tool and it does </a:t>
            </a:r>
            <a:r>
              <a:rPr lang="en-US" sz="2400" u="sng" dirty="0" smtClean="0"/>
              <a:t>not</a:t>
            </a:r>
            <a:r>
              <a:rPr lang="en-US" sz="2400" dirty="0" smtClean="0"/>
              <a:t> have a secure cover.  </a:t>
            </a:r>
          </a:p>
          <a:p>
            <a:pPr marL="0" indent="0">
              <a:buNone/>
            </a:pPr>
            <a:endParaRPr lang="en-US" sz="2400" dirty="0" smtClean="0"/>
          </a:p>
          <a:p>
            <a:pPr marL="0" indent="0">
              <a:buNone/>
            </a:pPr>
            <a:r>
              <a:rPr lang="en-US" sz="2400" dirty="0" smtClean="0"/>
              <a:t>The spud wrench could get snagged on something during the lifting or lowering and fall out.</a:t>
            </a:r>
            <a:endParaRPr lang="en-US" sz="24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057400"/>
            <a:ext cx="28956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flipV="1">
            <a:off x="4114800" y="3200400"/>
            <a:ext cx="1600200" cy="12954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91479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Engineering Control Options for Scaffolds and Elevated Work Platforms:</a:t>
            </a:r>
            <a:endParaRPr lang="en-US" sz="3600" b="1" dirty="0"/>
          </a:p>
        </p:txBody>
      </p:sp>
      <p:sp>
        <p:nvSpPr>
          <p:cNvPr id="3" name="Content Placeholder 2"/>
          <p:cNvSpPr>
            <a:spLocks noGrp="1"/>
          </p:cNvSpPr>
          <p:nvPr>
            <p:ph sz="half" idx="1"/>
          </p:nvPr>
        </p:nvSpPr>
        <p:spPr>
          <a:xfrm>
            <a:off x="304800" y="1676400"/>
            <a:ext cx="4191000" cy="4525963"/>
          </a:xfrm>
        </p:spPr>
        <p:txBody>
          <a:bodyPr>
            <a:normAutofit/>
          </a:bodyPr>
          <a:lstStyle/>
          <a:p>
            <a:pPr marL="0" indent="0">
              <a:buNone/>
            </a:pPr>
            <a:endParaRPr lang="en-US" dirty="0" smtClean="0"/>
          </a:p>
          <a:p>
            <a:pPr marL="0" indent="0">
              <a:buNone/>
            </a:pPr>
            <a:r>
              <a:rPr lang="en-US" i="1" dirty="0"/>
              <a:t>Tool </a:t>
            </a:r>
            <a:r>
              <a:rPr lang="en-US" i="1" dirty="0" smtClean="0"/>
              <a:t>restraints/tethers </a:t>
            </a:r>
            <a:r>
              <a:rPr lang="en-US" i="1" u="sng" dirty="0" smtClean="0"/>
              <a:t>may</a:t>
            </a:r>
            <a:r>
              <a:rPr lang="en-US" i="1" dirty="0" smtClean="0"/>
              <a:t> be an option</a:t>
            </a:r>
            <a:endParaRPr lang="en-US" dirty="0" smtClean="0"/>
          </a:p>
          <a:p>
            <a:pPr marL="0" indent="0">
              <a:buNone/>
            </a:pPr>
            <a:endParaRPr lang="en-US" dirty="0" smtClean="0"/>
          </a:p>
          <a:p>
            <a:pPr marL="0" indent="0">
              <a:buNone/>
            </a:pPr>
            <a:endParaRPr lang="en-US" dirty="0"/>
          </a:p>
          <a:p>
            <a:pPr marL="0" indent="0">
              <a:buNone/>
            </a:pPr>
            <a:endParaRPr lang="en-US" dirty="0"/>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752600" y="3505085"/>
            <a:ext cx="2497137" cy="2475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918857"/>
            <a:ext cx="1935275" cy="254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724400" y="1676400"/>
            <a:ext cx="4114800" cy="3108543"/>
          </a:xfrm>
          <a:prstGeom prst="rect">
            <a:avLst/>
          </a:prstGeom>
        </p:spPr>
        <p:txBody>
          <a:bodyPr wrap="square">
            <a:spAutoFit/>
          </a:bodyPr>
          <a:lstStyle/>
          <a:p>
            <a:r>
              <a:rPr lang="en-US" sz="2800" b="1" u="sng" dirty="0" smtClean="0">
                <a:solidFill>
                  <a:srgbClr val="FF0000"/>
                </a:solidFill>
              </a:rPr>
              <a:t>OR</a:t>
            </a:r>
          </a:p>
          <a:p>
            <a:pPr algn="ctr"/>
            <a:r>
              <a:rPr lang="en-US" sz="2800" i="1" dirty="0" smtClean="0"/>
              <a:t> </a:t>
            </a:r>
            <a:endParaRPr lang="en-US" sz="2800" i="1" dirty="0"/>
          </a:p>
          <a:p>
            <a:r>
              <a:rPr lang="en-US" sz="2800" i="1" dirty="0"/>
              <a:t>Catch platforms/decks/ netting/brattice </a:t>
            </a:r>
            <a:r>
              <a:rPr lang="en-US" sz="2800" i="1" u="sng" dirty="0" smtClean="0"/>
              <a:t>may</a:t>
            </a:r>
            <a:r>
              <a:rPr lang="en-US" sz="2800" i="1" dirty="0" smtClean="0"/>
              <a:t> </a:t>
            </a:r>
            <a:r>
              <a:rPr lang="en-US" sz="2800" i="1" dirty="0"/>
              <a:t>be installed on elevated work platforms and </a:t>
            </a:r>
            <a:r>
              <a:rPr lang="en-US" sz="2800" i="1" dirty="0" smtClean="0"/>
              <a:t>scaffolds</a:t>
            </a:r>
          </a:p>
          <a:p>
            <a:endParaRPr lang="en-US" sz="2800" i="1" dirty="0"/>
          </a:p>
        </p:txBody>
      </p:sp>
      <p:pic>
        <p:nvPicPr>
          <p:cNvPr id="8" name="Content Placeholder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V="1">
            <a:off x="4985657" y="4461484"/>
            <a:ext cx="3352800" cy="199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046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1000"/>
                                        <p:tgtEl>
                                          <p:spTgt spid="3076"/>
                                        </p:tgtEl>
                                      </p:cBhvr>
                                    </p:animEffect>
                                    <p:anim calcmode="lin" valueType="num">
                                      <p:cBhvr>
                                        <p:cTn id="13" dur="1000" fill="hold"/>
                                        <p:tgtEl>
                                          <p:spTgt spid="3076"/>
                                        </p:tgtEl>
                                        <p:attrNameLst>
                                          <p:attrName>ppt_x</p:attrName>
                                        </p:attrNameLst>
                                      </p:cBhvr>
                                      <p:tavLst>
                                        <p:tav tm="0">
                                          <p:val>
                                            <p:strVal val="#ppt_x"/>
                                          </p:val>
                                        </p:tav>
                                        <p:tav tm="100000">
                                          <p:val>
                                            <p:strVal val="#ppt_x"/>
                                          </p:val>
                                        </p:tav>
                                      </p:tavLst>
                                    </p:anim>
                                    <p:anim calcmode="lin" valueType="num">
                                      <p:cBhvr>
                                        <p:cTn id="14" dur="1000" fill="hold"/>
                                        <p:tgtEl>
                                          <p:spTgt spid="307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1000"/>
                                        <p:tgtEl>
                                          <p:spTgt spid="3074"/>
                                        </p:tgtEl>
                                      </p:cBhvr>
                                    </p:animEffect>
                                    <p:anim calcmode="lin" valueType="num">
                                      <p:cBhvr>
                                        <p:cTn id="18" dur="1000" fill="hold"/>
                                        <p:tgtEl>
                                          <p:spTgt spid="3074"/>
                                        </p:tgtEl>
                                        <p:attrNameLst>
                                          <p:attrName>ppt_x</p:attrName>
                                        </p:attrNameLst>
                                      </p:cBhvr>
                                      <p:tavLst>
                                        <p:tav tm="0">
                                          <p:val>
                                            <p:strVal val="#ppt_x"/>
                                          </p:val>
                                        </p:tav>
                                        <p:tav tm="100000">
                                          <p:val>
                                            <p:strVal val="#ppt_x"/>
                                          </p:val>
                                        </p:tav>
                                      </p:tavLst>
                                    </p:anim>
                                    <p:anim calcmode="lin" valueType="num">
                                      <p:cBhvr>
                                        <p:cTn id="1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fade">
                                      <p:cBhvr>
                                        <p:cTn id="29" dur="1000"/>
                                        <p:tgtEl>
                                          <p:spTgt spid="4">
                                            <p:txEl>
                                              <p:pRg st="1" end="1"/>
                                            </p:txEl>
                                          </p:spTgt>
                                        </p:tgtEl>
                                      </p:cBhvr>
                                    </p:animEffect>
                                    <p:anim calcmode="lin" valueType="num">
                                      <p:cBhvr>
                                        <p:cTn id="3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1" end="1"/>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fade">
                                      <p:cBhvr>
                                        <p:cTn id="34" dur="1000"/>
                                        <p:tgtEl>
                                          <p:spTgt spid="4">
                                            <p:txEl>
                                              <p:pRg st="2" end="2"/>
                                            </p:txEl>
                                          </p:spTgt>
                                        </p:tgtEl>
                                      </p:cBhvr>
                                    </p:animEffect>
                                    <p:anim calcmode="lin" valueType="num">
                                      <p:cBhvr>
                                        <p:cTn id="3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Here are some pictures of </a:t>
            </a:r>
            <a:br>
              <a:rPr lang="en-US" b="1" dirty="0" smtClean="0"/>
            </a:br>
            <a:r>
              <a:rPr lang="en-US" b="1" i="1" dirty="0" smtClean="0"/>
              <a:t>Stop the Drop</a:t>
            </a:r>
            <a:r>
              <a:rPr lang="en-US" b="1" dirty="0" smtClean="0"/>
              <a:t> control options</a:t>
            </a:r>
            <a:endParaRPr lang="en-US" b="1"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67200" y="1828800"/>
            <a:ext cx="4678236"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071" y="1501446"/>
            <a:ext cx="3810000" cy="4051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041071" y="1752601"/>
            <a:ext cx="1905000" cy="830997"/>
          </a:xfrm>
          <a:prstGeom prst="rect">
            <a:avLst/>
          </a:prstGeom>
          <a:noFill/>
        </p:spPr>
        <p:txBody>
          <a:bodyPr wrap="square" rtlCol="0">
            <a:spAutoFit/>
          </a:bodyPr>
          <a:lstStyle/>
          <a:p>
            <a:r>
              <a:rPr lang="en-US" sz="1200" b="1" dirty="0" smtClean="0">
                <a:solidFill>
                  <a:schemeClr val="bg1"/>
                </a:solidFill>
              </a:rPr>
              <a:t>Solid fire blankets  in </a:t>
            </a:r>
            <a:r>
              <a:rPr lang="en-US" sz="1200" b="1" dirty="0">
                <a:solidFill>
                  <a:schemeClr val="bg1"/>
                </a:solidFill>
              </a:rPr>
              <a:t>use during hot work at Riverview …</a:t>
            </a:r>
            <a:r>
              <a:rPr lang="en-US" sz="1200" b="1" dirty="0" smtClean="0">
                <a:solidFill>
                  <a:schemeClr val="bg1"/>
                </a:solidFill>
              </a:rPr>
              <a:t>also prevents small objects from falling.</a:t>
            </a:r>
            <a:endParaRPr lang="en-US" sz="1200" b="1" dirty="0">
              <a:solidFill>
                <a:schemeClr val="bg1"/>
              </a:solidFill>
            </a:endParaRPr>
          </a:p>
        </p:txBody>
      </p:sp>
      <p:sp>
        <p:nvSpPr>
          <p:cNvPr id="7" name="TextBox 6"/>
          <p:cNvSpPr txBox="1"/>
          <p:nvPr/>
        </p:nvSpPr>
        <p:spPr>
          <a:xfrm>
            <a:off x="4572000" y="2148952"/>
            <a:ext cx="1066800" cy="1015663"/>
          </a:xfrm>
          <a:prstGeom prst="rect">
            <a:avLst/>
          </a:prstGeom>
          <a:noFill/>
        </p:spPr>
        <p:txBody>
          <a:bodyPr wrap="square" rtlCol="0">
            <a:spAutoFit/>
          </a:bodyPr>
          <a:lstStyle/>
          <a:p>
            <a:r>
              <a:rPr lang="en-US" sz="1200" b="1" dirty="0" smtClean="0">
                <a:solidFill>
                  <a:schemeClr val="bg1"/>
                </a:solidFill>
              </a:rPr>
              <a:t>Netting may be used when using  larger objects overhead…</a:t>
            </a:r>
            <a:endParaRPr lang="en-US" sz="1200" b="1" dirty="0">
              <a:solidFill>
                <a:schemeClr val="bg1"/>
              </a:solidFill>
            </a:endParaRPr>
          </a:p>
        </p:txBody>
      </p:sp>
    </p:spTree>
    <p:extLst>
      <p:ext uri="{BB962C8B-B14F-4D97-AF65-F5344CB8AC3E}">
        <p14:creationId xmlns:p14="http://schemas.microsoft.com/office/powerpoint/2010/main" val="32529246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What is a falling object in the workplace?</a:t>
            </a:r>
            <a:endParaRPr lang="en-US" sz="3600" b="1" dirty="0"/>
          </a:p>
        </p:txBody>
      </p:sp>
      <p:sp>
        <p:nvSpPr>
          <p:cNvPr id="3" name="Content Placeholder 2"/>
          <p:cNvSpPr>
            <a:spLocks noGrp="1"/>
          </p:cNvSpPr>
          <p:nvPr>
            <p:ph idx="1"/>
          </p:nvPr>
        </p:nvSpPr>
        <p:spPr>
          <a:xfrm>
            <a:off x="457200" y="1219200"/>
            <a:ext cx="8229600" cy="4906963"/>
          </a:xfrm>
        </p:spPr>
        <p:txBody>
          <a:bodyPr>
            <a:normAutofit/>
          </a:bodyPr>
          <a:lstStyle/>
          <a:p>
            <a:pPr marL="114300" indent="0">
              <a:spcBef>
                <a:spcPts val="0"/>
              </a:spcBef>
              <a:buNone/>
            </a:pPr>
            <a:r>
              <a:rPr lang="en-US" sz="2400" i="1" dirty="0" smtClean="0"/>
              <a:t>Examples </a:t>
            </a:r>
            <a:r>
              <a:rPr lang="en-US" sz="2400" i="1" dirty="0" smtClean="0"/>
              <a:t>of falling objects at Mosaic include hand tools, steel beams, plywood, water bottles, impact gun, torque wrench, crane jib, PVC pipe, fiberglass panels, nuts/bolts, debris, cell phones, scaffold tubes, hardhats, etc.</a:t>
            </a:r>
            <a:r>
              <a:rPr lang="en-US" sz="2400" dirty="0"/>
              <a:t> </a:t>
            </a:r>
            <a:endParaRPr lang="en-US" sz="2400" i="1" dirty="0" smtClean="0"/>
          </a:p>
          <a:p>
            <a:pPr marL="0" indent="0">
              <a:buNone/>
            </a:pPr>
            <a:endParaRPr lang="en-US" sz="2800" dirty="0"/>
          </a:p>
          <a:p>
            <a:pPr marL="0" indent="0">
              <a:buNone/>
            </a:pPr>
            <a:endParaRPr lang="en-US" sz="2800" dirty="0" smtClean="0"/>
          </a:p>
          <a:p>
            <a:pPr marL="0" indent="0">
              <a:buNone/>
            </a:pPr>
            <a:endParaRPr lang="en-US" sz="2800" dirty="0"/>
          </a:p>
        </p:txBody>
      </p:sp>
      <p:pic>
        <p:nvPicPr>
          <p:cNvPr id="4" name="Picture 3" descr="H:\ES Fox Beam Falling\Beam on 0 level and impact marks on concrete\IMG_1628.jpg"/>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410200" y="4038600"/>
            <a:ext cx="2514600" cy="2057400"/>
          </a:xfrm>
          <a:prstGeom prst="ellipse">
            <a:avLst/>
          </a:prstGeom>
          <a:ln w="285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8176" y="4267200"/>
            <a:ext cx="2873079"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4248150"/>
            <a:ext cx="142875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4248150"/>
            <a:ext cx="123825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475" y="5314950"/>
            <a:ext cx="2190750"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031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wipe(down)">
                                      <p:cBhvr>
                                        <p:cTn id="7" dur="580">
                                          <p:stCondLst>
                                            <p:cond delay="0"/>
                                          </p:stCondLst>
                                        </p:cTn>
                                        <p:tgtEl>
                                          <p:spTgt spid="11266"/>
                                        </p:tgtEl>
                                      </p:cBhvr>
                                    </p:animEffect>
                                    <p:anim calcmode="lin" valueType="num">
                                      <p:cBhvr>
                                        <p:cTn id="8" dur="1822" tmFilter="0,0; 0.14,0.36; 0.43,0.73; 0.71,0.91; 1.0,1.0">
                                          <p:stCondLst>
                                            <p:cond delay="0"/>
                                          </p:stCondLst>
                                        </p:cTn>
                                        <p:tgtEl>
                                          <p:spTgt spid="1126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26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26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26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266"/>
                                        </p:tgtEl>
                                        <p:attrNameLst>
                                          <p:attrName>ppt_y</p:attrName>
                                        </p:attrNameLst>
                                      </p:cBhvr>
                                      <p:tavLst>
                                        <p:tav tm="0" fmla="#ppt_y-sin(pi*$)/81">
                                          <p:val>
                                            <p:fltVal val="0"/>
                                          </p:val>
                                        </p:tav>
                                        <p:tav tm="100000">
                                          <p:val>
                                            <p:fltVal val="1"/>
                                          </p:val>
                                        </p:tav>
                                      </p:tavLst>
                                    </p:anim>
                                    <p:animScale>
                                      <p:cBhvr>
                                        <p:cTn id="13" dur="26">
                                          <p:stCondLst>
                                            <p:cond delay="650"/>
                                          </p:stCondLst>
                                        </p:cTn>
                                        <p:tgtEl>
                                          <p:spTgt spid="11266"/>
                                        </p:tgtEl>
                                      </p:cBhvr>
                                      <p:to x="100000" y="60000"/>
                                    </p:animScale>
                                    <p:animScale>
                                      <p:cBhvr>
                                        <p:cTn id="14" dur="166" decel="50000">
                                          <p:stCondLst>
                                            <p:cond delay="676"/>
                                          </p:stCondLst>
                                        </p:cTn>
                                        <p:tgtEl>
                                          <p:spTgt spid="11266"/>
                                        </p:tgtEl>
                                      </p:cBhvr>
                                      <p:to x="100000" y="100000"/>
                                    </p:animScale>
                                    <p:animScale>
                                      <p:cBhvr>
                                        <p:cTn id="15" dur="26">
                                          <p:stCondLst>
                                            <p:cond delay="1312"/>
                                          </p:stCondLst>
                                        </p:cTn>
                                        <p:tgtEl>
                                          <p:spTgt spid="11266"/>
                                        </p:tgtEl>
                                      </p:cBhvr>
                                      <p:to x="100000" y="80000"/>
                                    </p:animScale>
                                    <p:animScale>
                                      <p:cBhvr>
                                        <p:cTn id="16" dur="166" decel="50000">
                                          <p:stCondLst>
                                            <p:cond delay="1338"/>
                                          </p:stCondLst>
                                        </p:cTn>
                                        <p:tgtEl>
                                          <p:spTgt spid="11266"/>
                                        </p:tgtEl>
                                      </p:cBhvr>
                                      <p:to x="100000" y="100000"/>
                                    </p:animScale>
                                    <p:animScale>
                                      <p:cBhvr>
                                        <p:cTn id="17" dur="26">
                                          <p:stCondLst>
                                            <p:cond delay="1642"/>
                                          </p:stCondLst>
                                        </p:cTn>
                                        <p:tgtEl>
                                          <p:spTgt spid="11266"/>
                                        </p:tgtEl>
                                      </p:cBhvr>
                                      <p:to x="100000" y="90000"/>
                                    </p:animScale>
                                    <p:animScale>
                                      <p:cBhvr>
                                        <p:cTn id="18" dur="166" decel="50000">
                                          <p:stCondLst>
                                            <p:cond delay="1668"/>
                                          </p:stCondLst>
                                        </p:cTn>
                                        <p:tgtEl>
                                          <p:spTgt spid="11266"/>
                                        </p:tgtEl>
                                      </p:cBhvr>
                                      <p:to x="100000" y="100000"/>
                                    </p:animScale>
                                    <p:animScale>
                                      <p:cBhvr>
                                        <p:cTn id="19" dur="26">
                                          <p:stCondLst>
                                            <p:cond delay="1808"/>
                                          </p:stCondLst>
                                        </p:cTn>
                                        <p:tgtEl>
                                          <p:spTgt spid="11266"/>
                                        </p:tgtEl>
                                      </p:cBhvr>
                                      <p:to x="100000" y="95000"/>
                                    </p:animScale>
                                    <p:animScale>
                                      <p:cBhvr>
                                        <p:cTn id="20" dur="166" decel="50000">
                                          <p:stCondLst>
                                            <p:cond delay="1834"/>
                                          </p:stCondLst>
                                        </p:cTn>
                                        <p:tgtEl>
                                          <p:spTgt spid="1126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075"/>
                                        </p:tgtEl>
                                        <p:attrNameLst>
                                          <p:attrName>style.visibility</p:attrName>
                                        </p:attrNameLst>
                                      </p:cBhvr>
                                      <p:to>
                                        <p:strVal val="visible"/>
                                      </p:to>
                                    </p:set>
                                    <p:animEffect transition="in" filter="wipe(down)">
                                      <p:cBhvr>
                                        <p:cTn id="39" dur="580">
                                          <p:stCondLst>
                                            <p:cond delay="0"/>
                                          </p:stCondLst>
                                        </p:cTn>
                                        <p:tgtEl>
                                          <p:spTgt spid="3075"/>
                                        </p:tgtEl>
                                      </p:cBhvr>
                                    </p:animEffect>
                                    <p:anim calcmode="lin" valueType="num">
                                      <p:cBhvr>
                                        <p:cTn id="40" dur="1822" tmFilter="0,0; 0.14,0.36; 0.43,0.73; 0.71,0.91; 1.0,1.0">
                                          <p:stCondLst>
                                            <p:cond delay="0"/>
                                          </p:stCondLst>
                                        </p:cTn>
                                        <p:tgtEl>
                                          <p:spTgt spid="307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07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07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07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075"/>
                                        </p:tgtEl>
                                        <p:attrNameLst>
                                          <p:attrName>ppt_y</p:attrName>
                                        </p:attrNameLst>
                                      </p:cBhvr>
                                      <p:tavLst>
                                        <p:tav tm="0" fmla="#ppt_y-sin(pi*$)/81">
                                          <p:val>
                                            <p:fltVal val="0"/>
                                          </p:val>
                                        </p:tav>
                                        <p:tav tm="100000">
                                          <p:val>
                                            <p:fltVal val="1"/>
                                          </p:val>
                                        </p:tav>
                                      </p:tavLst>
                                    </p:anim>
                                    <p:animScale>
                                      <p:cBhvr>
                                        <p:cTn id="45" dur="26">
                                          <p:stCondLst>
                                            <p:cond delay="650"/>
                                          </p:stCondLst>
                                        </p:cTn>
                                        <p:tgtEl>
                                          <p:spTgt spid="3075"/>
                                        </p:tgtEl>
                                      </p:cBhvr>
                                      <p:to x="100000" y="60000"/>
                                    </p:animScale>
                                    <p:animScale>
                                      <p:cBhvr>
                                        <p:cTn id="46" dur="166" decel="50000">
                                          <p:stCondLst>
                                            <p:cond delay="676"/>
                                          </p:stCondLst>
                                        </p:cTn>
                                        <p:tgtEl>
                                          <p:spTgt spid="3075"/>
                                        </p:tgtEl>
                                      </p:cBhvr>
                                      <p:to x="100000" y="100000"/>
                                    </p:animScale>
                                    <p:animScale>
                                      <p:cBhvr>
                                        <p:cTn id="47" dur="26">
                                          <p:stCondLst>
                                            <p:cond delay="1312"/>
                                          </p:stCondLst>
                                        </p:cTn>
                                        <p:tgtEl>
                                          <p:spTgt spid="3075"/>
                                        </p:tgtEl>
                                      </p:cBhvr>
                                      <p:to x="100000" y="80000"/>
                                    </p:animScale>
                                    <p:animScale>
                                      <p:cBhvr>
                                        <p:cTn id="48" dur="166" decel="50000">
                                          <p:stCondLst>
                                            <p:cond delay="1338"/>
                                          </p:stCondLst>
                                        </p:cTn>
                                        <p:tgtEl>
                                          <p:spTgt spid="3075"/>
                                        </p:tgtEl>
                                      </p:cBhvr>
                                      <p:to x="100000" y="100000"/>
                                    </p:animScale>
                                    <p:animScale>
                                      <p:cBhvr>
                                        <p:cTn id="49" dur="26">
                                          <p:stCondLst>
                                            <p:cond delay="1642"/>
                                          </p:stCondLst>
                                        </p:cTn>
                                        <p:tgtEl>
                                          <p:spTgt spid="3075"/>
                                        </p:tgtEl>
                                      </p:cBhvr>
                                      <p:to x="100000" y="90000"/>
                                    </p:animScale>
                                    <p:animScale>
                                      <p:cBhvr>
                                        <p:cTn id="50" dur="166" decel="50000">
                                          <p:stCondLst>
                                            <p:cond delay="1668"/>
                                          </p:stCondLst>
                                        </p:cTn>
                                        <p:tgtEl>
                                          <p:spTgt spid="3075"/>
                                        </p:tgtEl>
                                      </p:cBhvr>
                                      <p:to x="100000" y="100000"/>
                                    </p:animScale>
                                    <p:animScale>
                                      <p:cBhvr>
                                        <p:cTn id="51" dur="26">
                                          <p:stCondLst>
                                            <p:cond delay="1808"/>
                                          </p:stCondLst>
                                        </p:cTn>
                                        <p:tgtEl>
                                          <p:spTgt spid="3075"/>
                                        </p:tgtEl>
                                      </p:cBhvr>
                                      <p:to x="100000" y="95000"/>
                                    </p:animScale>
                                    <p:animScale>
                                      <p:cBhvr>
                                        <p:cTn id="52" dur="166" decel="50000">
                                          <p:stCondLst>
                                            <p:cond delay="1834"/>
                                          </p:stCondLst>
                                        </p:cTn>
                                        <p:tgtEl>
                                          <p:spTgt spid="3075"/>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3074"/>
                                        </p:tgtEl>
                                        <p:attrNameLst>
                                          <p:attrName>style.visibility</p:attrName>
                                        </p:attrNameLst>
                                      </p:cBhvr>
                                      <p:to>
                                        <p:strVal val="visible"/>
                                      </p:to>
                                    </p:set>
                                    <p:animEffect transition="in" filter="wipe(down)">
                                      <p:cBhvr>
                                        <p:cTn id="55" dur="580">
                                          <p:stCondLst>
                                            <p:cond delay="0"/>
                                          </p:stCondLst>
                                        </p:cTn>
                                        <p:tgtEl>
                                          <p:spTgt spid="3074"/>
                                        </p:tgtEl>
                                      </p:cBhvr>
                                    </p:animEffect>
                                    <p:anim calcmode="lin" valueType="num">
                                      <p:cBhvr>
                                        <p:cTn id="56"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61" dur="26">
                                          <p:stCondLst>
                                            <p:cond delay="650"/>
                                          </p:stCondLst>
                                        </p:cTn>
                                        <p:tgtEl>
                                          <p:spTgt spid="3074"/>
                                        </p:tgtEl>
                                      </p:cBhvr>
                                      <p:to x="100000" y="60000"/>
                                    </p:animScale>
                                    <p:animScale>
                                      <p:cBhvr>
                                        <p:cTn id="62" dur="166" decel="50000">
                                          <p:stCondLst>
                                            <p:cond delay="676"/>
                                          </p:stCondLst>
                                        </p:cTn>
                                        <p:tgtEl>
                                          <p:spTgt spid="3074"/>
                                        </p:tgtEl>
                                      </p:cBhvr>
                                      <p:to x="100000" y="100000"/>
                                    </p:animScale>
                                    <p:animScale>
                                      <p:cBhvr>
                                        <p:cTn id="63" dur="26">
                                          <p:stCondLst>
                                            <p:cond delay="1312"/>
                                          </p:stCondLst>
                                        </p:cTn>
                                        <p:tgtEl>
                                          <p:spTgt spid="3074"/>
                                        </p:tgtEl>
                                      </p:cBhvr>
                                      <p:to x="100000" y="80000"/>
                                    </p:animScale>
                                    <p:animScale>
                                      <p:cBhvr>
                                        <p:cTn id="64" dur="166" decel="50000">
                                          <p:stCondLst>
                                            <p:cond delay="1338"/>
                                          </p:stCondLst>
                                        </p:cTn>
                                        <p:tgtEl>
                                          <p:spTgt spid="3074"/>
                                        </p:tgtEl>
                                      </p:cBhvr>
                                      <p:to x="100000" y="100000"/>
                                    </p:animScale>
                                    <p:animScale>
                                      <p:cBhvr>
                                        <p:cTn id="65" dur="26">
                                          <p:stCondLst>
                                            <p:cond delay="1642"/>
                                          </p:stCondLst>
                                        </p:cTn>
                                        <p:tgtEl>
                                          <p:spTgt spid="3074"/>
                                        </p:tgtEl>
                                      </p:cBhvr>
                                      <p:to x="100000" y="90000"/>
                                    </p:animScale>
                                    <p:animScale>
                                      <p:cBhvr>
                                        <p:cTn id="66" dur="166" decel="50000">
                                          <p:stCondLst>
                                            <p:cond delay="1668"/>
                                          </p:stCondLst>
                                        </p:cTn>
                                        <p:tgtEl>
                                          <p:spTgt spid="3074"/>
                                        </p:tgtEl>
                                      </p:cBhvr>
                                      <p:to x="100000" y="100000"/>
                                    </p:animScale>
                                    <p:animScale>
                                      <p:cBhvr>
                                        <p:cTn id="67" dur="26">
                                          <p:stCondLst>
                                            <p:cond delay="1808"/>
                                          </p:stCondLst>
                                        </p:cTn>
                                        <p:tgtEl>
                                          <p:spTgt spid="3074"/>
                                        </p:tgtEl>
                                      </p:cBhvr>
                                      <p:to x="100000" y="95000"/>
                                    </p:animScale>
                                    <p:animScale>
                                      <p:cBhvr>
                                        <p:cTn id="68" dur="166" decel="50000">
                                          <p:stCondLst>
                                            <p:cond delay="1834"/>
                                          </p:stCondLst>
                                        </p:cTn>
                                        <p:tgtEl>
                                          <p:spTgt spid="3074"/>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3076"/>
                                        </p:tgtEl>
                                        <p:attrNameLst>
                                          <p:attrName>style.visibility</p:attrName>
                                        </p:attrNameLst>
                                      </p:cBhvr>
                                      <p:to>
                                        <p:strVal val="visible"/>
                                      </p:to>
                                    </p:set>
                                    <p:animEffect transition="in" filter="wipe(down)">
                                      <p:cBhvr>
                                        <p:cTn id="71" dur="580">
                                          <p:stCondLst>
                                            <p:cond delay="0"/>
                                          </p:stCondLst>
                                        </p:cTn>
                                        <p:tgtEl>
                                          <p:spTgt spid="3076"/>
                                        </p:tgtEl>
                                      </p:cBhvr>
                                    </p:animEffect>
                                    <p:anim calcmode="lin" valueType="num">
                                      <p:cBhvr>
                                        <p:cTn id="72" dur="1822" tmFilter="0,0; 0.14,0.36; 0.43,0.73; 0.71,0.91; 1.0,1.0">
                                          <p:stCondLst>
                                            <p:cond delay="0"/>
                                          </p:stCondLst>
                                        </p:cTn>
                                        <p:tgtEl>
                                          <p:spTgt spid="3076"/>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076"/>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076"/>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076"/>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076"/>
                                        </p:tgtEl>
                                        <p:attrNameLst>
                                          <p:attrName>ppt_y</p:attrName>
                                        </p:attrNameLst>
                                      </p:cBhvr>
                                      <p:tavLst>
                                        <p:tav tm="0" fmla="#ppt_y-sin(pi*$)/81">
                                          <p:val>
                                            <p:fltVal val="0"/>
                                          </p:val>
                                        </p:tav>
                                        <p:tav tm="100000">
                                          <p:val>
                                            <p:fltVal val="1"/>
                                          </p:val>
                                        </p:tav>
                                      </p:tavLst>
                                    </p:anim>
                                    <p:animScale>
                                      <p:cBhvr>
                                        <p:cTn id="77" dur="26">
                                          <p:stCondLst>
                                            <p:cond delay="650"/>
                                          </p:stCondLst>
                                        </p:cTn>
                                        <p:tgtEl>
                                          <p:spTgt spid="3076"/>
                                        </p:tgtEl>
                                      </p:cBhvr>
                                      <p:to x="100000" y="60000"/>
                                    </p:animScale>
                                    <p:animScale>
                                      <p:cBhvr>
                                        <p:cTn id="78" dur="166" decel="50000">
                                          <p:stCondLst>
                                            <p:cond delay="676"/>
                                          </p:stCondLst>
                                        </p:cTn>
                                        <p:tgtEl>
                                          <p:spTgt spid="3076"/>
                                        </p:tgtEl>
                                      </p:cBhvr>
                                      <p:to x="100000" y="100000"/>
                                    </p:animScale>
                                    <p:animScale>
                                      <p:cBhvr>
                                        <p:cTn id="79" dur="26">
                                          <p:stCondLst>
                                            <p:cond delay="1312"/>
                                          </p:stCondLst>
                                        </p:cTn>
                                        <p:tgtEl>
                                          <p:spTgt spid="3076"/>
                                        </p:tgtEl>
                                      </p:cBhvr>
                                      <p:to x="100000" y="80000"/>
                                    </p:animScale>
                                    <p:animScale>
                                      <p:cBhvr>
                                        <p:cTn id="80" dur="166" decel="50000">
                                          <p:stCondLst>
                                            <p:cond delay="1338"/>
                                          </p:stCondLst>
                                        </p:cTn>
                                        <p:tgtEl>
                                          <p:spTgt spid="3076"/>
                                        </p:tgtEl>
                                      </p:cBhvr>
                                      <p:to x="100000" y="100000"/>
                                    </p:animScale>
                                    <p:animScale>
                                      <p:cBhvr>
                                        <p:cTn id="81" dur="26">
                                          <p:stCondLst>
                                            <p:cond delay="1642"/>
                                          </p:stCondLst>
                                        </p:cTn>
                                        <p:tgtEl>
                                          <p:spTgt spid="3076"/>
                                        </p:tgtEl>
                                      </p:cBhvr>
                                      <p:to x="100000" y="90000"/>
                                    </p:animScale>
                                    <p:animScale>
                                      <p:cBhvr>
                                        <p:cTn id="82" dur="166" decel="50000">
                                          <p:stCondLst>
                                            <p:cond delay="1668"/>
                                          </p:stCondLst>
                                        </p:cTn>
                                        <p:tgtEl>
                                          <p:spTgt spid="3076"/>
                                        </p:tgtEl>
                                      </p:cBhvr>
                                      <p:to x="100000" y="100000"/>
                                    </p:animScale>
                                    <p:animScale>
                                      <p:cBhvr>
                                        <p:cTn id="83" dur="26">
                                          <p:stCondLst>
                                            <p:cond delay="1808"/>
                                          </p:stCondLst>
                                        </p:cTn>
                                        <p:tgtEl>
                                          <p:spTgt spid="3076"/>
                                        </p:tgtEl>
                                      </p:cBhvr>
                                      <p:to x="100000" y="95000"/>
                                    </p:animScale>
                                    <p:animScale>
                                      <p:cBhvr>
                                        <p:cTn id="84" dur="166" decel="50000">
                                          <p:stCondLst>
                                            <p:cond delay="1834"/>
                                          </p:stCondLst>
                                        </p:cTn>
                                        <p:tgtEl>
                                          <p:spTgt spid="307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Here are some examples of tool tethers or lanyards:</a:t>
            </a:r>
            <a:endParaRPr lang="en-US" b="1" dirty="0"/>
          </a:p>
        </p:txBody>
      </p:sp>
      <p:pic>
        <p:nvPicPr>
          <p:cNvPr id="1024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457200" y="1600200"/>
            <a:ext cx="40386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nvPr>
        </p:nvSpPr>
        <p:spPr/>
        <p:txBody>
          <a:bodyPr/>
          <a:lstStyle/>
          <a:p>
            <a:endParaRPr lang="en-US" dirty="0"/>
          </a:p>
        </p:txBody>
      </p:sp>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600199"/>
            <a:ext cx="4122296" cy="4572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78718"/>
            <a:ext cx="907472" cy="1109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01000" y="381001"/>
            <a:ext cx="990600" cy="1096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09542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8763000" cy="6770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066800" y="2690336"/>
            <a:ext cx="6858000" cy="3046988"/>
          </a:xfrm>
          <a:prstGeom prst="rect">
            <a:avLst/>
          </a:prstGeom>
        </p:spPr>
        <p:txBody>
          <a:bodyPr wrap="square">
            <a:spAutoFit/>
          </a:bodyPr>
          <a:lstStyle/>
          <a:p>
            <a:r>
              <a:rPr lang="en-US" sz="3200" b="1" dirty="0">
                <a:solidFill>
                  <a:schemeClr val="bg1"/>
                </a:solidFill>
              </a:rPr>
              <a:t>WARNING:  Tool tethers or lanyards shall not be used for blades, knives, etc. or around machinery and moving parts, as these risks are to be evaluated during the hazard assessment prior to starting the task.</a:t>
            </a:r>
          </a:p>
        </p:txBody>
      </p:sp>
    </p:spTree>
    <p:extLst>
      <p:ext uri="{BB962C8B-B14F-4D97-AF65-F5344CB8AC3E}">
        <p14:creationId xmlns:p14="http://schemas.microsoft.com/office/powerpoint/2010/main" val="3741033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Examples of control options for securing tools or items when not in use…</a:t>
            </a:r>
            <a:endParaRPr lang="en-US" sz="3600" b="1" dirty="0"/>
          </a:p>
        </p:txBody>
      </p:sp>
      <p:pic>
        <p:nvPicPr>
          <p:cNvPr id="24579"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09600" y="1844303"/>
            <a:ext cx="2853175" cy="4182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3810000" y="1807723"/>
            <a:ext cx="2819400" cy="4255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9731" y="1867576"/>
            <a:ext cx="150427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972299" y="1867576"/>
            <a:ext cx="1828800" cy="369332"/>
          </a:xfrm>
          <a:prstGeom prst="rect">
            <a:avLst/>
          </a:prstGeom>
          <a:noFill/>
        </p:spPr>
        <p:txBody>
          <a:bodyPr wrap="square" rtlCol="0">
            <a:spAutoFit/>
          </a:bodyPr>
          <a:lstStyle/>
          <a:p>
            <a:r>
              <a:rPr lang="en-US" dirty="0" smtClean="0"/>
              <a:t>Radio Holster</a:t>
            </a:r>
            <a:endParaRPr lang="en-US" dirty="0"/>
          </a:p>
        </p:txBody>
      </p:sp>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6612" y="4038600"/>
            <a:ext cx="1400175"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53212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Examples of Scaffold Netting/Fencing:</a:t>
            </a:r>
            <a:endParaRPr lang="en-US" b="1" dirty="0"/>
          </a:p>
        </p:txBody>
      </p:sp>
      <p:sp>
        <p:nvSpPr>
          <p:cNvPr id="3" name="Content Placeholder 2"/>
          <p:cNvSpPr>
            <a:spLocks noGrp="1"/>
          </p:cNvSpPr>
          <p:nvPr>
            <p:ph sz="half" idx="1"/>
          </p:nvPr>
        </p:nvSpPr>
        <p:spPr/>
        <p:txBody>
          <a:bodyPr/>
          <a:lstStyle/>
          <a:p>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9883" y="1515208"/>
            <a:ext cx="4106917" cy="4809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475500"/>
            <a:ext cx="3962400" cy="484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86000" y="2286000"/>
            <a:ext cx="1828800" cy="369332"/>
          </a:xfrm>
          <a:prstGeom prst="rect">
            <a:avLst/>
          </a:prstGeom>
          <a:noFill/>
        </p:spPr>
        <p:txBody>
          <a:bodyPr wrap="square" rtlCol="0">
            <a:spAutoFit/>
          </a:bodyPr>
          <a:lstStyle/>
          <a:p>
            <a:r>
              <a:rPr lang="en-US" b="1" dirty="0" smtClean="0">
                <a:solidFill>
                  <a:schemeClr val="bg1"/>
                </a:solidFill>
              </a:rPr>
              <a:t>K3 at Esterhazy</a:t>
            </a:r>
            <a:endParaRPr lang="en-US" b="1" dirty="0">
              <a:solidFill>
                <a:schemeClr val="bg1"/>
              </a:solidFill>
            </a:endParaRPr>
          </a:p>
        </p:txBody>
      </p:sp>
      <p:sp>
        <p:nvSpPr>
          <p:cNvPr id="4" name="TextBox 3"/>
          <p:cNvSpPr txBox="1"/>
          <p:nvPr/>
        </p:nvSpPr>
        <p:spPr>
          <a:xfrm>
            <a:off x="4876800" y="1937266"/>
            <a:ext cx="2590800" cy="2031325"/>
          </a:xfrm>
          <a:prstGeom prst="rect">
            <a:avLst/>
          </a:prstGeom>
          <a:solidFill>
            <a:schemeClr val="bg1">
              <a:alpha val="49000"/>
            </a:schemeClr>
          </a:solidFill>
        </p:spPr>
        <p:txBody>
          <a:bodyPr wrap="square" rtlCol="0">
            <a:spAutoFit/>
          </a:bodyPr>
          <a:lstStyle/>
          <a:p>
            <a:r>
              <a:rPr lang="en-US" b="1" dirty="0"/>
              <a:t>Netting/Fencing must be </a:t>
            </a:r>
            <a:r>
              <a:rPr lang="en-US" b="1" dirty="0" smtClean="0"/>
              <a:t>“sized </a:t>
            </a:r>
            <a:r>
              <a:rPr lang="en-US" b="1" dirty="0"/>
              <a:t>to match the </a:t>
            </a:r>
            <a:r>
              <a:rPr lang="en-US" b="1" dirty="0" smtClean="0"/>
              <a:t>risk”…for example – </a:t>
            </a:r>
          </a:p>
          <a:p>
            <a:r>
              <a:rPr lang="en-US" b="1" dirty="0" smtClean="0"/>
              <a:t>solid </a:t>
            </a:r>
            <a:r>
              <a:rPr lang="en-US" b="1" dirty="0"/>
              <a:t>sheeting </a:t>
            </a:r>
            <a:r>
              <a:rPr lang="en-US" b="1" dirty="0" smtClean="0"/>
              <a:t>is required when </a:t>
            </a:r>
            <a:r>
              <a:rPr lang="en-US" b="1" dirty="0"/>
              <a:t>using </a:t>
            </a:r>
            <a:r>
              <a:rPr lang="en-US" b="1" dirty="0" smtClean="0"/>
              <a:t>small nuts/bolts</a:t>
            </a:r>
            <a:r>
              <a:rPr lang="en-US" b="1" dirty="0"/>
              <a:t>, etc. to keep from dropping…</a:t>
            </a:r>
          </a:p>
        </p:txBody>
      </p:sp>
    </p:spTree>
    <p:extLst>
      <p:ext uri="{BB962C8B-B14F-4D97-AF65-F5344CB8AC3E}">
        <p14:creationId xmlns:p14="http://schemas.microsoft.com/office/powerpoint/2010/main" val="9357499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Netting/sheeting must be sized to match the potential falling object risk…</a:t>
            </a:r>
            <a:endParaRPr lang="en-US" sz="3200" b="1" dirty="0"/>
          </a:p>
        </p:txBody>
      </p:sp>
      <p:sp>
        <p:nvSpPr>
          <p:cNvPr id="3" name="Content Placeholder 2"/>
          <p:cNvSpPr>
            <a:spLocks noGrp="1"/>
          </p:cNvSpPr>
          <p:nvPr>
            <p:ph sz="half"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11086"/>
            <a:ext cx="30480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descr="C:\Users\bdeistle\Pictures\dnr18orange.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3581400" y="1600199"/>
            <a:ext cx="2514600" cy="49815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611085"/>
            <a:ext cx="24384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99934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3100" b="1" dirty="0" smtClean="0"/>
              <a:t>Here are examples of falling object controls on stairways that have been determined by hazard assessment to have a high risk for falling objects…</a:t>
            </a:r>
            <a:endParaRPr lang="en-US" b="1"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76400"/>
            <a:ext cx="39624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600200"/>
            <a:ext cx="3837214"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08695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b="1" dirty="0" smtClean="0"/>
              <a:t>Here are more examples of netting/fencing control options to prevent falling objects…</a:t>
            </a:r>
            <a:endParaRPr lang="en-US" sz="3600" b="1" dirty="0"/>
          </a:p>
        </p:txBody>
      </p:sp>
      <p:sp>
        <p:nvSpPr>
          <p:cNvPr id="6" name="Content Placeholder 5"/>
          <p:cNvSpPr>
            <a:spLocks noGrp="1"/>
          </p:cNvSpPr>
          <p:nvPr>
            <p:ph sz="half" idx="2"/>
          </p:nvPr>
        </p:nvSpPr>
        <p:spPr/>
        <p:txBody>
          <a:bodyPr/>
          <a:lstStyle/>
          <a:p>
            <a:endParaRPr lang="en-US" dirty="0"/>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676401"/>
            <a:ext cx="3819525"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562190" y="1653190"/>
            <a:ext cx="3828620" cy="4419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75749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More examples of netting/fencing control options to prevent falling objects…</a:t>
            </a:r>
            <a:endParaRPr lang="en-US" sz="3600" b="1" dirty="0"/>
          </a:p>
        </p:txBody>
      </p:sp>
      <p:sp>
        <p:nvSpPr>
          <p:cNvPr id="3" name="Content Placeholder 2"/>
          <p:cNvSpPr>
            <a:spLocks noGrp="1"/>
          </p:cNvSpPr>
          <p:nvPr>
            <p:ph sz="half" idx="1"/>
          </p:nvPr>
        </p:nvSpPr>
        <p:spPr/>
        <p:txBody>
          <a:bodyPr/>
          <a:lstStyle/>
          <a:p>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752600"/>
            <a:ext cx="3724275"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752600"/>
            <a:ext cx="40386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95525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3600" b="1" dirty="0" smtClean="0"/>
              <a:t>Here are some pictures of work areas with falling object protection…</a:t>
            </a:r>
            <a:endParaRPr lang="en-US" sz="3600" b="1" dirty="0"/>
          </a:p>
        </p:txBody>
      </p:sp>
      <p:sp>
        <p:nvSpPr>
          <p:cNvPr id="6" name="Content Placeholder 5"/>
          <p:cNvSpPr>
            <a:spLocks noGrp="1"/>
          </p:cNvSpPr>
          <p:nvPr>
            <p:ph sz="half" idx="1"/>
          </p:nvPr>
        </p:nvSpPr>
        <p:spPr/>
        <p:txBody>
          <a:bodyPr/>
          <a:lstStyle/>
          <a:p>
            <a:endParaRPr lang="en-US" dirty="0"/>
          </a:p>
        </p:txBody>
      </p:sp>
      <p:sp>
        <p:nvSpPr>
          <p:cNvPr id="7" name="Content Placeholder 6"/>
          <p:cNvSpPr>
            <a:spLocks noGrp="1"/>
          </p:cNvSpPr>
          <p:nvPr>
            <p:ph sz="half" idx="2"/>
          </p:nvPr>
        </p:nvSpPr>
        <p:spPr/>
        <p:txBody>
          <a:bodyPr/>
          <a:lstStyle/>
          <a:p>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1" y="1600200"/>
            <a:ext cx="4038600" cy="4495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600200"/>
            <a:ext cx="3886200" cy="4495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61701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smtClean="0"/>
              <a:t>Here are examples of </a:t>
            </a:r>
            <a:br>
              <a:rPr lang="en-US" b="1" dirty="0" smtClean="0"/>
            </a:br>
            <a:r>
              <a:rPr lang="en-US" b="1" dirty="0" smtClean="0"/>
              <a:t>debris catch nets…</a:t>
            </a:r>
            <a:endParaRPr lang="en-US" b="1" dirty="0"/>
          </a:p>
        </p:txBody>
      </p:sp>
      <p:sp>
        <p:nvSpPr>
          <p:cNvPr id="5" name="Content Placeholder 4"/>
          <p:cNvSpPr>
            <a:spLocks noGrp="1"/>
          </p:cNvSpPr>
          <p:nvPr>
            <p:ph sz="half" idx="1"/>
          </p:nvPr>
        </p:nvSpPr>
        <p:spPr/>
        <p:txBody>
          <a:bodyPr/>
          <a:lstStyle/>
          <a:p>
            <a:endParaRPr lang="en-US" dirty="0"/>
          </a:p>
        </p:txBody>
      </p:sp>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32857"/>
            <a:ext cx="3962400" cy="4463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86128" y="1625755"/>
            <a:ext cx="3962743" cy="4474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36498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85800"/>
            <a:ext cx="8077200" cy="731838"/>
          </a:xfrm>
        </p:spPr>
        <p:txBody>
          <a:bodyPr>
            <a:normAutofit fontScale="90000"/>
          </a:bodyPr>
          <a:lstStyle/>
          <a:p>
            <a:r>
              <a:rPr lang="en-US" b="1" i="1" dirty="0"/>
              <a:t>Can the work be performed from the ground level?  </a:t>
            </a:r>
            <a:br>
              <a:rPr lang="en-US" b="1" i="1" dirty="0"/>
            </a:br>
            <a:endParaRPr lang="en-US" dirty="0"/>
          </a:p>
        </p:txBody>
      </p:sp>
      <p:sp>
        <p:nvSpPr>
          <p:cNvPr id="3" name="Content Placeholder 2"/>
          <p:cNvSpPr>
            <a:spLocks noGrp="1"/>
          </p:cNvSpPr>
          <p:nvPr>
            <p:ph sz="half" idx="1"/>
          </p:nvPr>
        </p:nvSpPr>
        <p:spPr/>
        <p:txBody>
          <a:bodyPr>
            <a:normAutofit lnSpcReduction="10000"/>
          </a:bodyPr>
          <a:lstStyle/>
          <a:p>
            <a:pPr marL="0" indent="0">
              <a:buNone/>
            </a:pPr>
            <a:r>
              <a:rPr lang="en-US" dirty="0" smtClean="0"/>
              <a:t>The first choice of preventing falling objects is to avoid working at heights if at all possible to </a:t>
            </a:r>
            <a:r>
              <a:rPr lang="en-US" b="1" dirty="0" smtClean="0">
                <a:solidFill>
                  <a:srgbClr val="FF0000"/>
                </a:solidFill>
              </a:rPr>
              <a:t>ELIMINATE</a:t>
            </a:r>
            <a:r>
              <a:rPr lang="en-US" dirty="0" smtClean="0"/>
              <a:t> the risk of falling objects.  </a:t>
            </a:r>
          </a:p>
          <a:p>
            <a:pPr marL="0" indent="0">
              <a:buNone/>
            </a:pPr>
            <a:endParaRPr lang="en-US" dirty="0"/>
          </a:p>
          <a:p>
            <a:pPr marL="0" indent="0">
              <a:buNone/>
            </a:pPr>
            <a:r>
              <a:rPr lang="en-US" dirty="0" smtClean="0"/>
              <a:t>If elimination is not possible, then falling object hazards must be controlled</a:t>
            </a:r>
            <a:r>
              <a:rPr lang="en-US" dirty="0"/>
              <a:t>!</a:t>
            </a:r>
            <a:r>
              <a:rPr lang="en-US" dirty="0" smtClean="0"/>
              <a:t> </a:t>
            </a:r>
          </a:p>
          <a:p>
            <a:pPr marL="0" indent="0">
              <a:buNone/>
            </a:pPr>
            <a:endParaRPr lang="en-US" dirty="0"/>
          </a:p>
          <a:p>
            <a:pPr marL="0" indent="0">
              <a:buNone/>
            </a:pPr>
            <a:endParaRPr lang="en-US" dirty="0" smtClean="0"/>
          </a:p>
        </p:txBody>
      </p:sp>
      <p:pic>
        <p:nvPicPr>
          <p:cNvPr id="409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197862" y="1600200"/>
            <a:ext cx="293927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24829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Grated Floors Control Options…</a:t>
            </a:r>
            <a:endParaRPr lang="en-US" b="1" dirty="0"/>
          </a:p>
        </p:txBody>
      </p:sp>
      <p:sp>
        <p:nvSpPr>
          <p:cNvPr id="3" name="Content Placeholder 2"/>
          <p:cNvSpPr>
            <a:spLocks noGrp="1"/>
          </p:cNvSpPr>
          <p:nvPr>
            <p:ph sz="half" idx="1"/>
          </p:nvPr>
        </p:nvSpPr>
        <p:spPr>
          <a:xfrm>
            <a:off x="381000" y="1981200"/>
            <a:ext cx="4267200" cy="3962400"/>
          </a:xfrm>
        </p:spPr>
        <p:txBody>
          <a:bodyPr>
            <a:normAutofit/>
          </a:bodyPr>
          <a:lstStyle/>
          <a:p>
            <a:pPr marL="0" indent="0">
              <a:buNone/>
            </a:pPr>
            <a:r>
              <a:rPr lang="en-US" sz="2400" dirty="0"/>
              <a:t>Grated floors present a hazard for falling objects when you are working with small objects that can fall through the grating. </a:t>
            </a:r>
            <a:endParaRPr lang="en-US" sz="2400" dirty="0" smtClean="0"/>
          </a:p>
          <a:p>
            <a:pPr marL="0" indent="0">
              <a:buNone/>
            </a:pPr>
            <a:endParaRPr lang="en-US" sz="2400" dirty="0"/>
          </a:p>
          <a:p>
            <a:pPr marL="0" indent="0">
              <a:buNone/>
            </a:pPr>
            <a:r>
              <a:rPr lang="en-US" sz="2400" dirty="0" smtClean="0"/>
              <a:t>Controls may include </a:t>
            </a:r>
            <a:r>
              <a:rPr lang="en-US" sz="2400" dirty="0"/>
              <a:t>f</a:t>
            </a:r>
            <a:r>
              <a:rPr lang="en-US" sz="2400" dirty="0" smtClean="0"/>
              <a:t>loor </a:t>
            </a:r>
            <a:r>
              <a:rPr lang="en-US" sz="2400" dirty="0"/>
              <a:t>covering such as plywood, tarp, or other suitable covering.</a:t>
            </a:r>
          </a:p>
        </p:txBody>
      </p:sp>
      <p:pic>
        <p:nvPicPr>
          <p:cNvPr id="2560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486400" y="3200400"/>
            <a:ext cx="2974043"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1371600"/>
            <a:ext cx="2365375" cy="2493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39540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Grated Floor Controls for Tools</a:t>
            </a:r>
            <a:endParaRPr lang="en-US" b="1" dirty="0"/>
          </a:p>
        </p:txBody>
      </p:sp>
      <p:sp>
        <p:nvSpPr>
          <p:cNvPr id="3" name="Content Placeholder 2"/>
          <p:cNvSpPr>
            <a:spLocks noGrp="1"/>
          </p:cNvSpPr>
          <p:nvPr>
            <p:ph sz="half" idx="1"/>
          </p:nvPr>
        </p:nvSpPr>
        <p:spPr>
          <a:xfrm>
            <a:off x="457200" y="1518443"/>
            <a:ext cx="4038600" cy="4525963"/>
          </a:xfrm>
        </p:spPr>
        <p:txBody>
          <a:bodyPr/>
          <a:lstStyle/>
          <a:p>
            <a:pPr marL="0" indent="0">
              <a:buNone/>
            </a:pPr>
            <a:r>
              <a:rPr lang="en-US" dirty="0" smtClean="0"/>
              <a:t>Grated floor controls may include </a:t>
            </a:r>
            <a:r>
              <a:rPr lang="en-US" dirty="0"/>
              <a:t>t</a:t>
            </a:r>
            <a:r>
              <a:rPr lang="en-US" dirty="0" smtClean="0"/>
              <a:t>ool </a:t>
            </a:r>
            <a:r>
              <a:rPr lang="en-US" dirty="0"/>
              <a:t>sleeves or donuts </a:t>
            </a:r>
            <a:r>
              <a:rPr lang="en-US" dirty="0" smtClean="0"/>
              <a:t>to </a:t>
            </a:r>
            <a:r>
              <a:rPr lang="en-US" dirty="0"/>
              <a:t>increase the size of tool handles and prevent them from falling through the grating</a:t>
            </a:r>
            <a:r>
              <a:rPr lang="en-US" dirty="0" smtClean="0"/>
              <a:t>.</a:t>
            </a:r>
          </a:p>
          <a:p>
            <a:pPr marL="0" indent="0">
              <a:buNone/>
            </a:pPr>
            <a:endParaRPr lang="en-US" dirty="0"/>
          </a:p>
          <a:p>
            <a:pPr marL="0" indent="0">
              <a:buNone/>
            </a:pPr>
            <a:endParaRPr lang="en-US" dirty="0"/>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676400"/>
            <a:ext cx="3733800"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800600" y="3990034"/>
            <a:ext cx="3677146" cy="2343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31071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i="1" dirty="0" smtClean="0"/>
              <a:t>Example:  </a:t>
            </a:r>
            <a:r>
              <a:rPr lang="en-US" sz="2800" dirty="0" smtClean="0"/>
              <a:t>Grated floors are covered at Bartow to prevent sandblasting grit from falling through grating…</a:t>
            </a:r>
            <a:endParaRPr lang="en-US" sz="2800" dirty="0"/>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1676400"/>
            <a:ext cx="4038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57201" y="1600200"/>
            <a:ext cx="3733799"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19836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Hot Work</a:t>
            </a:r>
            <a:endParaRPr lang="en-US" b="1" dirty="0"/>
          </a:p>
        </p:txBody>
      </p:sp>
      <p:sp>
        <p:nvSpPr>
          <p:cNvPr id="3" name="Content Placeholder 2"/>
          <p:cNvSpPr>
            <a:spLocks noGrp="1"/>
          </p:cNvSpPr>
          <p:nvPr>
            <p:ph sz="half" idx="1"/>
          </p:nvPr>
        </p:nvSpPr>
        <p:spPr/>
        <p:txBody>
          <a:bodyPr/>
          <a:lstStyle/>
          <a:p>
            <a:pPr marL="0" indent="0">
              <a:buNone/>
            </a:pPr>
            <a:r>
              <a:rPr lang="en-US" dirty="0" smtClean="0"/>
              <a:t>When you are preparing to perform hot work, you must position decking, mats, fire blankets, etc. to prevent falling objects such as sparks or slag…</a:t>
            </a:r>
            <a:endParaRPr lang="en-US" dirty="0"/>
          </a:p>
        </p:txBody>
      </p:sp>
      <p:sp>
        <p:nvSpPr>
          <p:cNvPr id="4" name="Content Placeholder 3"/>
          <p:cNvSpPr>
            <a:spLocks noGrp="1"/>
          </p:cNvSpPr>
          <p:nvPr>
            <p:ph sz="half" idx="2"/>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9452" y="685800"/>
            <a:ext cx="2776096" cy="2422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581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5859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Tool and Material Storage Options</a:t>
            </a:r>
            <a:endParaRPr lang="en-US" b="1" dirty="0"/>
          </a:p>
        </p:txBody>
      </p:sp>
      <p:sp>
        <p:nvSpPr>
          <p:cNvPr id="3" name="Content Placeholder 2"/>
          <p:cNvSpPr>
            <a:spLocks noGrp="1"/>
          </p:cNvSpPr>
          <p:nvPr>
            <p:ph sz="half" idx="1"/>
          </p:nvPr>
        </p:nvSpPr>
        <p:spPr>
          <a:xfrm>
            <a:off x="457200" y="1600200"/>
            <a:ext cx="4724400" cy="4525963"/>
          </a:xfrm>
        </p:spPr>
        <p:txBody>
          <a:bodyPr>
            <a:normAutofit/>
          </a:bodyPr>
          <a:lstStyle/>
          <a:p>
            <a:pPr marL="0" indent="0">
              <a:buNone/>
            </a:pPr>
            <a:r>
              <a:rPr lang="en-US" dirty="0"/>
              <a:t>T</a:t>
            </a:r>
            <a:r>
              <a:rPr lang="en-US" dirty="0" smtClean="0"/>
              <a:t>ools and materials may be stored in securely covered tool buckets or containers when not in use.  </a:t>
            </a:r>
          </a:p>
          <a:p>
            <a:pPr marL="0" indent="0">
              <a:buNone/>
            </a:pPr>
            <a:endParaRPr lang="en-US" dirty="0"/>
          </a:p>
          <a:p>
            <a:pPr marL="0" indent="0">
              <a:buNone/>
            </a:pPr>
            <a:r>
              <a:rPr lang="en-US" i="1" dirty="0" smtClean="0"/>
              <a:t>Notice:  Place tool containers away from the edges of the work platform.</a:t>
            </a:r>
            <a:endParaRPr lang="en-US" i="1" dirty="0"/>
          </a:p>
        </p:txBody>
      </p:sp>
      <p:sp>
        <p:nvSpPr>
          <p:cNvPr id="4" name="Content Placeholder 3"/>
          <p:cNvSpPr>
            <a:spLocks noGrp="1"/>
          </p:cNvSpPr>
          <p:nvPr>
            <p:ph sz="half" idx="2"/>
          </p:nvPr>
        </p:nvSpPr>
        <p:spPr>
          <a:xfrm>
            <a:off x="5486400" y="1600200"/>
            <a:ext cx="3200400" cy="4525963"/>
          </a:xfrm>
        </p:spPr>
        <p:txBody>
          <a:bodyPr>
            <a:normAutofit/>
          </a:bodyPr>
          <a:lstStyle/>
          <a:p>
            <a:endParaRPr lang="en-US" dirty="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789" y="2133600"/>
            <a:ext cx="1609725" cy="1396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3200400"/>
            <a:ext cx="1152525"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7525" y="4765513"/>
            <a:ext cx="142875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3968427"/>
            <a:ext cx="1076325" cy="1594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201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When you are moving trash/debris to a lower level…</a:t>
            </a:r>
            <a:endParaRPr lang="en-US" b="1" dirty="0"/>
          </a:p>
        </p:txBody>
      </p:sp>
      <p:sp>
        <p:nvSpPr>
          <p:cNvPr id="3" name="Content Placeholder 2"/>
          <p:cNvSpPr>
            <a:spLocks noGrp="1"/>
          </p:cNvSpPr>
          <p:nvPr>
            <p:ph sz="half" idx="1"/>
          </p:nvPr>
        </p:nvSpPr>
        <p:spPr/>
        <p:txBody>
          <a:bodyPr/>
          <a:lstStyle/>
          <a:p>
            <a:pPr marL="0" lvl="3" indent="0">
              <a:buNone/>
            </a:pPr>
            <a:r>
              <a:rPr lang="en-US" sz="2800" dirty="0" smtClean="0"/>
              <a:t>You may use chutes </a:t>
            </a:r>
            <a:endParaRPr lang="en-US" sz="2800" dirty="0"/>
          </a:p>
          <a:p>
            <a:pPr marL="0" lvl="3" indent="0">
              <a:buNone/>
            </a:pPr>
            <a:r>
              <a:rPr lang="en-US" sz="2800" dirty="0" smtClean="0"/>
              <a:t>                   </a:t>
            </a:r>
            <a:r>
              <a:rPr lang="en-US" sz="2800" u="sng" dirty="0" smtClean="0"/>
              <a:t>OR</a:t>
            </a:r>
          </a:p>
          <a:p>
            <a:pPr marL="0" lvl="3" indent="0">
              <a:buNone/>
            </a:pPr>
            <a:r>
              <a:rPr lang="en-US" sz="2800" dirty="0" smtClean="0"/>
              <a:t>solid </a:t>
            </a:r>
            <a:r>
              <a:rPr lang="en-US" sz="2800" dirty="0"/>
              <a:t>containers that are designed for hoisting or lifting debris with an effective means of sealing </a:t>
            </a:r>
            <a:r>
              <a:rPr lang="en-US" sz="2800" dirty="0" smtClean="0"/>
              <a:t>when </a:t>
            </a:r>
            <a:r>
              <a:rPr lang="en-US" sz="2800" dirty="0"/>
              <a:t>placing debris into a work area below.</a:t>
            </a:r>
          </a:p>
          <a:p>
            <a:pPr marL="0" indent="0">
              <a:buNone/>
            </a:pPr>
            <a:endParaRPr lang="en-US" dirty="0"/>
          </a:p>
        </p:txBody>
      </p:sp>
      <p:sp>
        <p:nvSpPr>
          <p:cNvPr id="4" name="Content Placeholder 3"/>
          <p:cNvSpPr>
            <a:spLocks noGrp="1"/>
          </p:cNvSpPr>
          <p:nvPr>
            <p:ph sz="half" idx="2"/>
          </p:nvPr>
        </p:nvSpPr>
        <p:spPr/>
        <p:txBody>
          <a:bodyPr/>
          <a:lstStyle/>
          <a:p>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676400"/>
            <a:ext cx="32766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26682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b="1" dirty="0" smtClean="0"/>
              <a:t>Engineering Control Determination</a:t>
            </a:r>
            <a:endParaRPr lang="en-US" dirty="0"/>
          </a:p>
        </p:txBody>
      </p:sp>
      <p:sp>
        <p:nvSpPr>
          <p:cNvPr id="6" name="Content Placeholder 5"/>
          <p:cNvSpPr>
            <a:spLocks noGrp="1"/>
          </p:cNvSpPr>
          <p:nvPr>
            <p:ph idx="1"/>
          </p:nvPr>
        </p:nvSpPr>
        <p:spPr/>
        <p:txBody>
          <a:bodyPr>
            <a:normAutofit fontScale="70000" lnSpcReduction="20000"/>
          </a:bodyPr>
          <a:lstStyle/>
          <a:p>
            <a:pPr marL="0" indent="0">
              <a:buNone/>
            </a:pPr>
            <a:endParaRPr lang="en-US" dirty="0"/>
          </a:p>
          <a:p>
            <a:pPr marL="0" indent="0">
              <a:buNone/>
            </a:pPr>
            <a:r>
              <a:rPr lang="en-US" b="1" dirty="0">
                <a:solidFill>
                  <a:srgbClr val="FF0000"/>
                </a:solidFill>
              </a:rPr>
              <a:t>ONE</a:t>
            </a:r>
            <a:r>
              <a:rPr lang="en-US" dirty="0"/>
              <a:t> layer of engineering control must cover each potential falling object risk(s):            </a:t>
            </a:r>
          </a:p>
          <a:p>
            <a:pPr marL="0" indent="0">
              <a:buNone/>
            </a:pPr>
            <a:endParaRPr lang="en-US" dirty="0"/>
          </a:p>
          <a:p>
            <a:pPr marL="0" indent="0">
              <a:buNone/>
            </a:pPr>
            <a:r>
              <a:rPr lang="en-US" i="1" u="sng" dirty="0"/>
              <a:t>For Example:</a:t>
            </a:r>
            <a:r>
              <a:rPr lang="en-US" i="1" dirty="0"/>
              <a:t> – </a:t>
            </a:r>
            <a:endParaRPr lang="en-US" i="1" dirty="0" smtClean="0"/>
          </a:p>
          <a:p>
            <a:pPr marL="0" indent="0">
              <a:buNone/>
            </a:pPr>
            <a:endParaRPr lang="en-US" dirty="0"/>
          </a:p>
          <a:p>
            <a:pPr marL="0" indent="0">
              <a:buNone/>
            </a:pPr>
            <a:r>
              <a:rPr lang="en-US" i="1" dirty="0"/>
              <a:t>If the following </a:t>
            </a:r>
            <a:r>
              <a:rPr lang="en-US" b="1" i="1" dirty="0"/>
              <a:t>TWO</a:t>
            </a:r>
            <a:r>
              <a:rPr lang="en-US" i="1" dirty="0"/>
              <a:t> potential falling object risks are identified:</a:t>
            </a:r>
            <a:endParaRPr lang="en-US" dirty="0"/>
          </a:p>
          <a:p>
            <a:pPr marL="914400" lvl="1" indent="-514350">
              <a:buFont typeface="+mj-lt"/>
              <a:buAutoNum type="arabicPeriod"/>
            </a:pPr>
            <a:r>
              <a:rPr lang="en-US" i="1" dirty="0"/>
              <a:t>dropping tools </a:t>
            </a:r>
            <a:r>
              <a:rPr lang="en-US" i="1" u="sng" dirty="0"/>
              <a:t>and</a:t>
            </a:r>
            <a:endParaRPr lang="en-US" dirty="0"/>
          </a:p>
          <a:p>
            <a:pPr marL="914400" lvl="1" indent="-514350">
              <a:buFont typeface="+mj-lt"/>
              <a:buAutoNum type="arabicPeriod"/>
            </a:pPr>
            <a:r>
              <a:rPr lang="en-US" i="1" dirty="0"/>
              <a:t>nuts/bolts falling through floor grating</a:t>
            </a:r>
            <a:endParaRPr lang="en-US" dirty="0"/>
          </a:p>
          <a:p>
            <a:pPr marL="0" indent="0">
              <a:buNone/>
            </a:pPr>
            <a:endParaRPr lang="en-US" dirty="0"/>
          </a:p>
          <a:p>
            <a:pPr marL="0" indent="0">
              <a:buNone/>
            </a:pPr>
            <a:r>
              <a:rPr lang="en-US" i="1" dirty="0"/>
              <a:t>Then grated floor covering </a:t>
            </a:r>
            <a:r>
              <a:rPr lang="en-US" i="1" u="sng" dirty="0"/>
              <a:t>plus</a:t>
            </a:r>
            <a:r>
              <a:rPr lang="en-US" i="1" dirty="0"/>
              <a:t> tool tethers are engineering control  options (one engineering control </a:t>
            </a:r>
            <a:r>
              <a:rPr lang="en-US" i="1" u="sng" dirty="0"/>
              <a:t>per risk</a:t>
            </a:r>
            <a:r>
              <a:rPr lang="en-US" i="1" dirty="0" smtClean="0"/>
              <a:t>).</a:t>
            </a:r>
            <a:endParaRPr lang="en-US" dirty="0"/>
          </a:p>
          <a:p>
            <a:pPr marL="0" indent="0">
              <a:buNone/>
            </a:pPr>
            <a:endParaRPr lang="en-US" dirty="0"/>
          </a:p>
        </p:txBody>
      </p:sp>
    </p:spTree>
    <p:extLst>
      <p:ext uri="{BB962C8B-B14F-4D97-AF65-F5344CB8AC3E}">
        <p14:creationId xmlns:p14="http://schemas.microsoft.com/office/powerpoint/2010/main" val="37534055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143000"/>
          </a:xfrm>
        </p:spPr>
        <p:txBody>
          <a:bodyPr/>
          <a:lstStyle/>
          <a:p>
            <a:pPr algn="l"/>
            <a:r>
              <a:rPr lang="en-US" b="1" dirty="0" smtClean="0"/>
              <a:t>Turnarounds or Construction</a:t>
            </a:r>
            <a:endParaRPr lang="en-US" b="1" dirty="0"/>
          </a:p>
        </p:txBody>
      </p:sp>
      <p:sp>
        <p:nvSpPr>
          <p:cNvPr id="3" name="Content Placeholder 2"/>
          <p:cNvSpPr>
            <a:spLocks noGrp="1"/>
          </p:cNvSpPr>
          <p:nvPr>
            <p:ph sz="half" idx="1"/>
          </p:nvPr>
        </p:nvSpPr>
        <p:spPr>
          <a:xfrm>
            <a:off x="457200" y="1600200"/>
            <a:ext cx="3886200" cy="4525963"/>
          </a:xfrm>
          <a:ln>
            <a:solidFill>
              <a:schemeClr val="tx1"/>
            </a:solidFill>
          </a:ln>
        </p:spPr>
        <p:txBody>
          <a:bodyPr>
            <a:normAutofit/>
          </a:bodyPr>
          <a:lstStyle/>
          <a:p>
            <a:pPr marL="0" indent="0">
              <a:buNone/>
            </a:pPr>
            <a:r>
              <a:rPr lang="en-US" sz="2400" dirty="0" smtClean="0"/>
              <a:t>Due to the high potential for falling object hazards during turnarounds or construction, </a:t>
            </a:r>
            <a:r>
              <a:rPr lang="en-US" sz="2400" b="1" dirty="0" smtClean="0">
                <a:solidFill>
                  <a:srgbClr val="FF0000"/>
                </a:solidFill>
              </a:rPr>
              <a:t>daily inspections </a:t>
            </a:r>
            <a:r>
              <a:rPr lang="en-US" sz="2400" dirty="0" smtClean="0"/>
              <a:t>must be conducted for potential falling object hazards.	</a:t>
            </a:r>
          </a:p>
          <a:p>
            <a:pPr marL="0" indent="0">
              <a:buNone/>
            </a:pPr>
            <a:endParaRPr lang="en-US" dirty="0" smtClean="0"/>
          </a:p>
          <a:p>
            <a:endParaRPr lang="en-US" dirty="0"/>
          </a:p>
        </p:txBody>
      </p:sp>
      <p:sp>
        <p:nvSpPr>
          <p:cNvPr id="4" name="Content Placeholder 3"/>
          <p:cNvSpPr>
            <a:spLocks noGrp="1"/>
          </p:cNvSpPr>
          <p:nvPr>
            <p:ph sz="half" idx="2"/>
          </p:nvPr>
        </p:nvSpPr>
        <p:spPr>
          <a:xfrm>
            <a:off x="4495800" y="1600200"/>
            <a:ext cx="4343400" cy="4525963"/>
          </a:xfrm>
          <a:ln w="3175">
            <a:solidFill>
              <a:schemeClr val="tx1"/>
            </a:solidFill>
          </a:ln>
        </p:spPr>
        <p:txBody>
          <a:bodyPr>
            <a:normAutofit/>
          </a:bodyPr>
          <a:lstStyle/>
          <a:p>
            <a:pPr marL="0" indent="0">
              <a:buNone/>
            </a:pPr>
            <a:endParaRPr lang="en-US" b="1" dirty="0" smtClean="0">
              <a:solidFill>
                <a:srgbClr val="FF0000"/>
              </a:solidFill>
            </a:endParaRPr>
          </a:p>
          <a:p>
            <a:pPr marL="0" indent="0">
              <a:buNone/>
            </a:pPr>
            <a:endParaRPr lang="en-US" b="1" dirty="0">
              <a:solidFill>
                <a:srgbClr val="FF0000"/>
              </a:solidFill>
            </a:endParaRPr>
          </a:p>
        </p:txBody>
      </p:sp>
      <p:pic>
        <p:nvPicPr>
          <p:cNvPr id="2051" name="Picture 3" descr="C:\Mosaic\Stop the Drop\Turnaround photos\IMG_20140411_160809_9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2800" y="1828800"/>
            <a:ext cx="12954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Mosaic\Stop the Drop\Turnaround photos\IMG_20140406_090940_1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4455858"/>
            <a:ext cx="2133600" cy="12300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Mosaic\Stop the Drop\Turnaround photos\IMG_20140413_150222_09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304800"/>
            <a:ext cx="1676400" cy="11176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3886200"/>
            <a:ext cx="3733800" cy="220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29594" y="1828800"/>
            <a:ext cx="2228406" cy="3960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310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normAutofit/>
          </a:bodyPr>
          <a:lstStyle/>
          <a:p>
            <a:pPr algn="l"/>
            <a:r>
              <a:rPr lang="en-US" sz="3600" b="1" dirty="0" smtClean="0"/>
              <a:t>  </a:t>
            </a:r>
            <a:r>
              <a:rPr lang="en-US" b="1" dirty="0"/>
              <a:t/>
            </a:r>
            <a:br>
              <a:rPr lang="en-US" b="1" dirty="0"/>
            </a:br>
            <a:endParaRPr lang="en-US" b="1" dirty="0"/>
          </a:p>
        </p:txBody>
      </p:sp>
      <p:sp>
        <p:nvSpPr>
          <p:cNvPr id="3" name="Content Placeholder 2"/>
          <p:cNvSpPr>
            <a:spLocks noGrp="1"/>
          </p:cNvSpPr>
          <p:nvPr>
            <p:ph idx="1"/>
          </p:nvPr>
        </p:nvSpPr>
        <p:spPr>
          <a:xfrm>
            <a:off x="457200" y="609600"/>
            <a:ext cx="8229600" cy="5516563"/>
          </a:xfrm>
        </p:spPr>
        <p:txBody>
          <a:bodyPr>
            <a:normAutofit/>
          </a:bodyPr>
          <a:lstStyle/>
          <a:p>
            <a:pPr marL="0" indent="0">
              <a:buNone/>
            </a:pPr>
            <a:endParaRPr lang="en-US" dirty="0"/>
          </a:p>
          <a:p>
            <a:pPr marL="0" indent="0">
              <a:buNone/>
            </a:pPr>
            <a:r>
              <a:rPr lang="en-US" b="1" dirty="0"/>
              <a:t>How does Mosaic ensure that we are in compliance with the </a:t>
            </a:r>
            <a:r>
              <a:rPr lang="en-US" b="1" i="1" dirty="0"/>
              <a:t>Stop the Drop </a:t>
            </a:r>
            <a:r>
              <a:rPr lang="en-US" b="1" dirty="0"/>
              <a:t>program? </a:t>
            </a:r>
            <a:endParaRPr lang="en-US" b="1" dirty="0" smtClean="0"/>
          </a:p>
          <a:p>
            <a:pPr marL="0" indent="0">
              <a:buNone/>
            </a:pPr>
            <a:endParaRPr lang="en-US" dirty="0" smtClean="0"/>
          </a:p>
          <a:p>
            <a:pPr marL="0" indent="0">
              <a:buNone/>
            </a:pPr>
            <a:r>
              <a:rPr lang="en-US" dirty="0" smtClean="0"/>
              <a:t>Field safety audits are conducted on a regular basis to ensure compliance with this program.  </a:t>
            </a:r>
          </a:p>
          <a:p>
            <a:pPr marL="0" indent="0">
              <a:buNone/>
            </a:pPr>
            <a:endParaRPr lang="en-US" dirty="0" smtClean="0"/>
          </a:p>
          <a:p>
            <a:pPr marL="0" indent="0">
              <a:buNone/>
            </a:pPr>
            <a:r>
              <a:rPr lang="en-US" dirty="0" smtClean="0"/>
              <a:t>All overhead work associated with the work permit must </a:t>
            </a:r>
            <a:r>
              <a:rPr lang="en-US" b="1" dirty="0">
                <a:solidFill>
                  <a:srgbClr val="FF0000"/>
                </a:solidFill>
              </a:rPr>
              <a:t>STOP</a:t>
            </a:r>
            <a:r>
              <a:rPr lang="en-US" dirty="0" smtClean="0"/>
              <a:t> until any deficiencies identified in the field safety audit are corrected.</a:t>
            </a:r>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5105400"/>
            <a:ext cx="9144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11057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8839200" cy="6471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963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ipe(down)">
                                      <p:cBhvr>
                                        <p:cTn id="7" dur="580">
                                          <p:stCondLst>
                                            <p:cond delay="0"/>
                                          </p:stCondLst>
                                        </p:cTn>
                                        <p:tgtEl>
                                          <p:spTgt spid="6146"/>
                                        </p:tgtEl>
                                      </p:cBhvr>
                                    </p:animEffect>
                                    <p:anim calcmode="lin" valueType="num">
                                      <p:cBhvr>
                                        <p:cTn id="8" dur="1822" tmFilter="0,0; 0.14,0.36; 0.43,0.73; 0.71,0.91; 1.0,1.0">
                                          <p:stCondLst>
                                            <p:cond delay="0"/>
                                          </p:stCondLst>
                                        </p:cTn>
                                        <p:tgtEl>
                                          <p:spTgt spid="614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14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14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14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146"/>
                                        </p:tgtEl>
                                        <p:attrNameLst>
                                          <p:attrName>ppt_y</p:attrName>
                                        </p:attrNameLst>
                                      </p:cBhvr>
                                      <p:tavLst>
                                        <p:tav tm="0" fmla="#ppt_y-sin(pi*$)/81">
                                          <p:val>
                                            <p:fltVal val="0"/>
                                          </p:val>
                                        </p:tav>
                                        <p:tav tm="100000">
                                          <p:val>
                                            <p:fltVal val="1"/>
                                          </p:val>
                                        </p:tav>
                                      </p:tavLst>
                                    </p:anim>
                                    <p:animScale>
                                      <p:cBhvr>
                                        <p:cTn id="13" dur="26">
                                          <p:stCondLst>
                                            <p:cond delay="650"/>
                                          </p:stCondLst>
                                        </p:cTn>
                                        <p:tgtEl>
                                          <p:spTgt spid="6146"/>
                                        </p:tgtEl>
                                      </p:cBhvr>
                                      <p:to x="100000" y="60000"/>
                                    </p:animScale>
                                    <p:animScale>
                                      <p:cBhvr>
                                        <p:cTn id="14" dur="166" decel="50000">
                                          <p:stCondLst>
                                            <p:cond delay="676"/>
                                          </p:stCondLst>
                                        </p:cTn>
                                        <p:tgtEl>
                                          <p:spTgt spid="6146"/>
                                        </p:tgtEl>
                                      </p:cBhvr>
                                      <p:to x="100000" y="100000"/>
                                    </p:animScale>
                                    <p:animScale>
                                      <p:cBhvr>
                                        <p:cTn id="15" dur="26">
                                          <p:stCondLst>
                                            <p:cond delay="1312"/>
                                          </p:stCondLst>
                                        </p:cTn>
                                        <p:tgtEl>
                                          <p:spTgt spid="6146"/>
                                        </p:tgtEl>
                                      </p:cBhvr>
                                      <p:to x="100000" y="80000"/>
                                    </p:animScale>
                                    <p:animScale>
                                      <p:cBhvr>
                                        <p:cTn id="16" dur="166" decel="50000">
                                          <p:stCondLst>
                                            <p:cond delay="1338"/>
                                          </p:stCondLst>
                                        </p:cTn>
                                        <p:tgtEl>
                                          <p:spTgt spid="6146"/>
                                        </p:tgtEl>
                                      </p:cBhvr>
                                      <p:to x="100000" y="100000"/>
                                    </p:animScale>
                                    <p:animScale>
                                      <p:cBhvr>
                                        <p:cTn id="17" dur="26">
                                          <p:stCondLst>
                                            <p:cond delay="1642"/>
                                          </p:stCondLst>
                                        </p:cTn>
                                        <p:tgtEl>
                                          <p:spTgt spid="6146"/>
                                        </p:tgtEl>
                                      </p:cBhvr>
                                      <p:to x="100000" y="90000"/>
                                    </p:animScale>
                                    <p:animScale>
                                      <p:cBhvr>
                                        <p:cTn id="18" dur="166" decel="50000">
                                          <p:stCondLst>
                                            <p:cond delay="1668"/>
                                          </p:stCondLst>
                                        </p:cTn>
                                        <p:tgtEl>
                                          <p:spTgt spid="6146"/>
                                        </p:tgtEl>
                                      </p:cBhvr>
                                      <p:to x="100000" y="100000"/>
                                    </p:animScale>
                                    <p:animScale>
                                      <p:cBhvr>
                                        <p:cTn id="19" dur="26">
                                          <p:stCondLst>
                                            <p:cond delay="1808"/>
                                          </p:stCondLst>
                                        </p:cTn>
                                        <p:tgtEl>
                                          <p:spTgt spid="6146"/>
                                        </p:tgtEl>
                                      </p:cBhvr>
                                      <p:to x="100000" y="95000"/>
                                    </p:animScale>
                                    <p:animScale>
                                      <p:cBhvr>
                                        <p:cTn id="20" dur="166" decel="50000">
                                          <p:stCondLst>
                                            <p:cond delay="1834"/>
                                          </p:stCondLst>
                                        </p:cTn>
                                        <p:tgtEl>
                                          <p:spTgt spid="61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886960"/>
          </a:xfrm>
        </p:spPr>
        <p:txBody>
          <a:bodyPr>
            <a:normAutofit fontScale="90000"/>
          </a:bodyPr>
          <a:lstStyle/>
          <a:p>
            <a:r>
              <a:rPr lang="en-US" sz="2800" dirty="0" smtClean="0"/>
              <a:t/>
            </a:r>
            <a:br>
              <a:rPr lang="en-US" sz="2800" dirty="0" smtClean="0"/>
            </a:br>
            <a:r>
              <a:rPr lang="en-US" sz="2800" dirty="0"/>
              <a:t/>
            </a:r>
            <a:br>
              <a:rPr lang="en-US" sz="2800" dirty="0"/>
            </a:br>
            <a:r>
              <a:rPr lang="en-US" dirty="0"/>
              <a:t/>
            </a:r>
            <a:br>
              <a:rPr lang="en-US" dirty="0"/>
            </a:br>
            <a:r>
              <a:rPr lang="en-US" sz="3600" dirty="0" smtClean="0"/>
              <a:t>We must have controls in place to prevent falling objects when…</a:t>
            </a:r>
            <a:endParaRPr lang="en-US" sz="3600" dirty="0"/>
          </a:p>
        </p:txBody>
      </p:sp>
      <p:sp>
        <p:nvSpPr>
          <p:cNvPr id="3" name="Content Placeholder 2"/>
          <p:cNvSpPr>
            <a:spLocks noGrp="1"/>
          </p:cNvSpPr>
          <p:nvPr>
            <p:ph idx="1"/>
          </p:nvPr>
        </p:nvSpPr>
        <p:spPr>
          <a:xfrm>
            <a:off x="4005943" y="1115560"/>
            <a:ext cx="4724400" cy="4966153"/>
          </a:xfrm>
        </p:spPr>
        <p:txBody>
          <a:bodyPr>
            <a:normAutofit/>
          </a:bodyPr>
          <a:lstStyle/>
          <a:p>
            <a:endParaRPr lang="en-US" sz="2400" b="1" dirty="0"/>
          </a:p>
          <a:p>
            <a:r>
              <a:rPr lang="en-US" sz="2400" dirty="0" smtClean="0"/>
              <a:t>The method of work or the location of the work creates a falling object hazard; </a:t>
            </a:r>
            <a:r>
              <a:rPr lang="en-US" sz="2400" u="sng" dirty="0" smtClean="0"/>
              <a:t>and</a:t>
            </a:r>
          </a:p>
          <a:p>
            <a:pPr marL="0" indent="0">
              <a:buNone/>
            </a:pPr>
            <a:endParaRPr lang="en-US" sz="2400" dirty="0" smtClean="0"/>
          </a:p>
          <a:p>
            <a:r>
              <a:rPr lang="en-US" sz="2400" dirty="0" smtClean="0"/>
              <a:t>Existing engineering controls will not prevent falling objects; </a:t>
            </a:r>
            <a:r>
              <a:rPr lang="en-US" sz="2400" u="sng" dirty="0" smtClean="0"/>
              <a:t>and</a:t>
            </a:r>
          </a:p>
          <a:p>
            <a:pPr marL="0" indent="0">
              <a:buNone/>
            </a:pPr>
            <a:endParaRPr lang="en-US" sz="2400" dirty="0" smtClean="0"/>
          </a:p>
          <a:p>
            <a:r>
              <a:rPr lang="en-US" sz="2400" dirty="0" smtClean="0"/>
              <a:t>Persons may enter the active area below the overhead work.</a:t>
            </a:r>
            <a:endParaRPr lang="en-US" dirty="0"/>
          </a:p>
        </p:txBody>
      </p:sp>
      <p:sp>
        <p:nvSpPr>
          <p:cNvPr id="4" name="Text Placeholder 3"/>
          <p:cNvSpPr>
            <a:spLocks noGrp="1"/>
          </p:cNvSpPr>
          <p:nvPr>
            <p:ph type="body" sz="half" idx="2"/>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15560"/>
            <a:ext cx="3886200" cy="5648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612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l"/>
            <a:r>
              <a:rPr lang="en-US" sz="2400" b="1" dirty="0" smtClean="0">
                <a:solidFill>
                  <a:srgbClr val="FF0000"/>
                </a:solidFill>
              </a:rPr>
              <a:t>THE FIRST STEP </a:t>
            </a:r>
            <a:r>
              <a:rPr lang="en-US" sz="2400" dirty="0" smtClean="0"/>
              <a:t>is to perform a </a:t>
            </a:r>
            <a:r>
              <a:rPr lang="en-US" sz="2400" b="1" dirty="0" smtClean="0">
                <a:solidFill>
                  <a:srgbClr val="FF0000"/>
                </a:solidFill>
              </a:rPr>
              <a:t>pre-task hazard assessment </a:t>
            </a:r>
            <a:r>
              <a:rPr lang="en-US" sz="2400" dirty="0" smtClean="0"/>
              <a:t>so you can identify the falling object hazards and determine which controls are required to prevent falling objects in the workplace.</a:t>
            </a:r>
            <a:endParaRPr lang="en-US" sz="2400" dirty="0"/>
          </a:p>
        </p:txBody>
      </p:sp>
      <p:sp>
        <p:nvSpPr>
          <p:cNvPr id="5" name="Content Placeholder 4"/>
          <p:cNvSpPr>
            <a:spLocks noGrp="1"/>
          </p:cNvSpPr>
          <p:nvPr>
            <p:ph sz="half" idx="1"/>
          </p:nvPr>
        </p:nvSpPr>
        <p:spPr/>
        <p:txBody>
          <a:bodyPr/>
          <a:lstStyle/>
          <a:p>
            <a:endParaRPr lang="en-US" dirty="0"/>
          </a:p>
        </p:txBody>
      </p:sp>
      <p:sp>
        <p:nvSpPr>
          <p:cNvPr id="6" name="Content Placeholder 5"/>
          <p:cNvSpPr>
            <a:spLocks noGrp="1"/>
          </p:cNvSpPr>
          <p:nvPr>
            <p:ph sz="half" idx="2"/>
          </p:nvPr>
        </p:nvSpPr>
        <p:spPr/>
        <p:txBody>
          <a:bodyPr/>
          <a:lstStyle/>
          <a:p>
            <a:endParaRPr lang="en-US" dirty="0"/>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729977"/>
            <a:ext cx="3581400" cy="416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Mosaic\Stop the Drop\Turnaround photos\IMG_20140405_154126_69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600200"/>
            <a:ext cx="411480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2582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Pre-Task Hazard Assessment</a:t>
            </a:r>
            <a:endParaRPr lang="en-US" b="1" dirty="0"/>
          </a:p>
        </p:txBody>
      </p:sp>
      <p:sp>
        <p:nvSpPr>
          <p:cNvPr id="6" name="Content Placeholder 5"/>
          <p:cNvSpPr>
            <a:spLocks noGrp="1"/>
          </p:cNvSpPr>
          <p:nvPr>
            <p:ph idx="1"/>
          </p:nvPr>
        </p:nvSpPr>
        <p:spPr/>
        <p:txBody>
          <a:bodyPr>
            <a:normAutofit fontScale="70000" lnSpcReduction="20000"/>
          </a:bodyPr>
          <a:lstStyle/>
          <a:p>
            <a:pPr lvl="0"/>
            <a:r>
              <a:rPr lang="en-US" dirty="0"/>
              <a:t>Shall be completed </a:t>
            </a:r>
            <a:r>
              <a:rPr lang="en-US" b="1" dirty="0">
                <a:solidFill>
                  <a:srgbClr val="FF0000"/>
                </a:solidFill>
              </a:rPr>
              <a:t>PRIOR</a:t>
            </a:r>
            <a:r>
              <a:rPr lang="en-US" dirty="0">
                <a:solidFill>
                  <a:srgbClr val="FF0000"/>
                </a:solidFill>
              </a:rPr>
              <a:t> </a:t>
            </a:r>
            <a:r>
              <a:rPr lang="en-US" dirty="0"/>
              <a:t>to performing overhead work that creates the potential for falling objects.</a:t>
            </a:r>
          </a:p>
          <a:p>
            <a:pPr marL="0" indent="0">
              <a:buNone/>
            </a:pPr>
            <a:endParaRPr lang="en-US" dirty="0"/>
          </a:p>
          <a:p>
            <a:pPr lvl="0"/>
            <a:r>
              <a:rPr lang="en-US" dirty="0"/>
              <a:t>Shall also evaluate the potential for “</a:t>
            </a:r>
            <a:r>
              <a:rPr lang="en-US" b="1" dirty="0"/>
              <a:t>creating unsecure</a:t>
            </a:r>
            <a:r>
              <a:rPr lang="en-US" dirty="0"/>
              <a:t>” falling objects for those tasks where employees/contractors unfasten, un-bolt, remove something, or cause something to become loose where it can immediately or later fall.</a:t>
            </a:r>
          </a:p>
          <a:p>
            <a:endParaRPr lang="en-US" dirty="0"/>
          </a:p>
          <a:p>
            <a:pPr lvl="0"/>
            <a:r>
              <a:rPr lang="en-US" dirty="0"/>
              <a:t>Shall provide the consequences and likelihood of injury/damage from falling objects to define the appropriate layer(s) of controls.</a:t>
            </a:r>
          </a:p>
          <a:p>
            <a:pPr marL="0" indent="0">
              <a:buNone/>
            </a:pPr>
            <a:endParaRPr lang="en-US" dirty="0"/>
          </a:p>
          <a:p>
            <a:r>
              <a:rPr lang="en-US" dirty="0"/>
              <a:t> </a:t>
            </a:r>
            <a:r>
              <a:rPr lang="en-US" b="1" i="1" dirty="0">
                <a:solidFill>
                  <a:srgbClr val="FF0000"/>
                </a:solidFill>
              </a:rPr>
              <a:t>Warning:</a:t>
            </a:r>
            <a:r>
              <a:rPr lang="en-US" dirty="0">
                <a:solidFill>
                  <a:srgbClr val="FF0000"/>
                </a:solidFill>
              </a:rPr>
              <a:t> </a:t>
            </a:r>
            <a:r>
              <a:rPr lang="en-US" b="1" i="1" dirty="0">
                <a:solidFill>
                  <a:srgbClr val="FF0000"/>
                </a:solidFill>
              </a:rPr>
              <a:t>A new risk assessment shall be completed whenever conditions change and the layer(s) of controls are no longer sufficient</a:t>
            </a:r>
            <a:r>
              <a:rPr lang="en-US" dirty="0">
                <a:solidFill>
                  <a:srgbClr val="FF0000"/>
                </a:solidFill>
              </a:rPr>
              <a:t>.</a:t>
            </a:r>
          </a:p>
        </p:txBody>
      </p:sp>
    </p:spTree>
    <p:extLst>
      <p:ext uri="{BB962C8B-B14F-4D97-AF65-F5344CB8AC3E}">
        <p14:creationId xmlns:p14="http://schemas.microsoft.com/office/powerpoint/2010/main" val="8939903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04800"/>
            <a:ext cx="8229600" cy="1143000"/>
          </a:xfrm>
        </p:spPr>
        <p:txBody>
          <a:bodyPr>
            <a:normAutofit fontScale="90000"/>
          </a:bodyPr>
          <a:lstStyle/>
          <a:p>
            <a:r>
              <a:rPr lang="en-US" sz="3600" b="1" dirty="0"/>
              <a:t>General Rules to prevent falling objects include:</a:t>
            </a:r>
            <a:r>
              <a:rPr lang="en-US" dirty="0"/>
              <a:t/>
            </a:r>
            <a:br>
              <a:rPr lang="en-US" dirty="0"/>
            </a:br>
            <a:endParaRPr lang="en-US" dirty="0"/>
          </a:p>
        </p:txBody>
      </p:sp>
      <p:sp>
        <p:nvSpPr>
          <p:cNvPr id="6" name="Content Placeholder 5"/>
          <p:cNvSpPr>
            <a:spLocks noGrp="1"/>
          </p:cNvSpPr>
          <p:nvPr>
            <p:ph sz="half" idx="1"/>
          </p:nvPr>
        </p:nvSpPr>
        <p:spPr>
          <a:xfrm>
            <a:off x="609600" y="1295400"/>
            <a:ext cx="5334000" cy="4525963"/>
          </a:xfrm>
          <a:solidFill>
            <a:schemeClr val="bg1"/>
          </a:solidFill>
        </p:spPr>
        <p:txBody>
          <a:bodyPr>
            <a:normAutofit fontScale="92500"/>
          </a:bodyPr>
          <a:lstStyle/>
          <a:p>
            <a:pPr marL="0" indent="0">
              <a:buNone/>
            </a:pPr>
            <a:endParaRPr lang="en-US" sz="2800" dirty="0"/>
          </a:p>
          <a:p>
            <a:r>
              <a:rPr lang="en-US" dirty="0"/>
              <a:t>G</a:t>
            </a:r>
            <a:r>
              <a:rPr lang="en-US" sz="2800" dirty="0" smtClean="0"/>
              <a:t>ood housekeeping is required at all times while working at heights.</a:t>
            </a:r>
          </a:p>
          <a:p>
            <a:r>
              <a:rPr lang="en-US" dirty="0"/>
              <a:t>When fabricating or assembling equipment, first evaluate the ability to move the work to the ground floor.  </a:t>
            </a:r>
            <a:endParaRPr lang="en-US" sz="2800" dirty="0" smtClean="0"/>
          </a:p>
          <a:p>
            <a:r>
              <a:rPr lang="en-US" sz="2800" dirty="0" smtClean="0"/>
              <a:t>Try to keep all larger equipment at ground level whenever possible.</a:t>
            </a:r>
          </a:p>
          <a:p>
            <a:endParaRPr lang="en-US" sz="2800" dirty="0" smtClean="0"/>
          </a:p>
        </p:txBody>
      </p:sp>
      <p:pic>
        <p:nvPicPr>
          <p:cNvPr id="614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867400" y="1600200"/>
            <a:ext cx="28575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303622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Barricades</a:t>
            </a:r>
            <a:endParaRPr lang="en-US" b="1" dirty="0"/>
          </a:p>
        </p:txBody>
      </p:sp>
      <p:sp>
        <p:nvSpPr>
          <p:cNvPr id="3" name="Content Placeholder 2"/>
          <p:cNvSpPr>
            <a:spLocks noGrp="1"/>
          </p:cNvSpPr>
          <p:nvPr>
            <p:ph sz="half" idx="1"/>
          </p:nvPr>
        </p:nvSpPr>
        <p:spPr>
          <a:xfrm>
            <a:off x="533400" y="1600200"/>
            <a:ext cx="4648200" cy="4525963"/>
          </a:xfrm>
        </p:spPr>
        <p:txBody>
          <a:bodyPr>
            <a:normAutofit lnSpcReduction="10000"/>
          </a:bodyPr>
          <a:lstStyle/>
          <a:p>
            <a:r>
              <a:rPr lang="en-US" sz="2400" dirty="0" smtClean="0"/>
              <a:t>Barricades may be used to create exclusion zones for work performed at heights that create a falling object hazard. </a:t>
            </a:r>
          </a:p>
          <a:p>
            <a:endParaRPr lang="en-US" sz="2400" dirty="0"/>
          </a:p>
          <a:p>
            <a:r>
              <a:rPr lang="en-US" sz="2400" dirty="0" smtClean="0"/>
              <a:t>Special consideration must be given to the potential for objects to bounce, rebound or be blown while falling when deciding upon the size and limits of the barricade…remember objects don’t just fall straight down!</a:t>
            </a:r>
            <a:endParaRPr lang="en-US"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1371600"/>
            <a:ext cx="2209800"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562600" y="3962400"/>
            <a:ext cx="2971800" cy="2462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29588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b="1" dirty="0" smtClean="0"/>
              <a:t>There are 3 levels of potential falling object risks (</a:t>
            </a:r>
            <a:r>
              <a:rPr lang="en-US" b="1" i="1" dirty="0" smtClean="0"/>
              <a:t>Low, Medium, High</a:t>
            </a:r>
            <a:r>
              <a:rPr lang="en-US" b="1" dirty="0" smtClean="0"/>
              <a:t>):</a:t>
            </a:r>
            <a:endParaRPr lang="en-US" b="1" dirty="0"/>
          </a:p>
        </p:txBody>
      </p:sp>
      <p:sp>
        <p:nvSpPr>
          <p:cNvPr id="6" name="Content Placeholder 5"/>
          <p:cNvSpPr>
            <a:spLocks noGrp="1"/>
          </p:cNvSpPr>
          <p:nvPr>
            <p:ph idx="1"/>
          </p:nvPr>
        </p:nvSpPr>
        <p:spPr/>
        <p:txBody>
          <a:bodyPr>
            <a:normAutofit fontScale="70000" lnSpcReduction="20000"/>
          </a:bodyPr>
          <a:lstStyle/>
          <a:p>
            <a:r>
              <a:rPr lang="en-US" b="1" dirty="0" smtClean="0">
                <a:solidFill>
                  <a:srgbClr val="00B050"/>
                </a:solidFill>
              </a:rPr>
              <a:t>LOW Risk </a:t>
            </a:r>
            <a:r>
              <a:rPr lang="en-US" b="1" dirty="0" smtClean="0">
                <a:solidFill>
                  <a:srgbClr val="00B050"/>
                </a:solidFill>
              </a:rPr>
              <a:t>– Overhead work area is above remote area where NO employees/contractors are normally expected to be present.</a:t>
            </a:r>
          </a:p>
          <a:p>
            <a:pPr marL="0" indent="0">
              <a:buNone/>
            </a:pPr>
            <a:endParaRPr lang="en-US" b="1" dirty="0" smtClean="0"/>
          </a:p>
          <a:p>
            <a:r>
              <a:rPr lang="en-US" b="1" dirty="0" smtClean="0">
                <a:ln>
                  <a:solidFill>
                    <a:srgbClr val="FFFF00"/>
                  </a:solidFill>
                </a:ln>
              </a:rPr>
              <a:t>MEDIUM </a:t>
            </a:r>
            <a:r>
              <a:rPr lang="en-US" b="1" dirty="0" smtClean="0">
                <a:ln>
                  <a:solidFill>
                    <a:srgbClr val="FFFF00"/>
                  </a:solidFill>
                </a:ln>
              </a:rPr>
              <a:t>Risk – An exclusion zone can be created underneath the elevated work area that can be STRICTLY ENFORCED.</a:t>
            </a:r>
          </a:p>
          <a:p>
            <a:pPr marL="400050" lvl="1" indent="0">
              <a:buNone/>
            </a:pPr>
            <a:r>
              <a:rPr lang="en-US" i="1" dirty="0" smtClean="0"/>
              <a:t>Notice:  Strictly enforced barricade is a physical fence barricade to block entry or barricade with a dedicated attendant that has radio/verbal contact with the overhead workers.</a:t>
            </a:r>
          </a:p>
          <a:p>
            <a:pPr marL="0" indent="0">
              <a:buNone/>
            </a:pPr>
            <a:endParaRPr lang="en-US" i="1" dirty="0" smtClean="0"/>
          </a:p>
          <a:p>
            <a:r>
              <a:rPr lang="en-US" b="1" dirty="0" smtClean="0">
                <a:solidFill>
                  <a:srgbClr val="FF0000"/>
                </a:solidFill>
              </a:rPr>
              <a:t>HIGH </a:t>
            </a:r>
            <a:r>
              <a:rPr lang="en-US" b="1" dirty="0" smtClean="0">
                <a:solidFill>
                  <a:srgbClr val="FF0000"/>
                </a:solidFill>
              </a:rPr>
              <a:t>Risk – Exclusion zone cannot be created and workers are below or in close proximity to elevated work area.</a:t>
            </a:r>
          </a:p>
          <a:p>
            <a:pPr marL="0" indent="0">
              <a:buNone/>
            </a:pPr>
            <a:r>
              <a:rPr lang="en-US" i="1" dirty="0" smtClean="0"/>
              <a:t>Notice:  Close proximity is determined by pre-task hazard assessment.</a:t>
            </a:r>
            <a:endParaRPr lang="en-US" i="1" dirty="0"/>
          </a:p>
        </p:txBody>
      </p:sp>
    </p:spTree>
    <p:extLst>
      <p:ext uri="{BB962C8B-B14F-4D97-AF65-F5344CB8AC3E}">
        <p14:creationId xmlns:p14="http://schemas.microsoft.com/office/powerpoint/2010/main" val="4180725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B7F2AA6A6D914CB84C3B1C5E805568" ma:contentTypeVersion="0" ma:contentTypeDescription="Create a new document." ma:contentTypeScope="" ma:versionID="999ac29f57400b03b143f553597906bd">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584BDB0-21AC-4D8C-9974-72D24616A263}"/>
</file>

<file path=customXml/itemProps2.xml><?xml version="1.0" encoding="utf-8"?>
<ds:datastoreItem xmlns:ds="http://schemas.openxmlformats.org/officeDocument/2006/customXml" ds:itemID="{928F356A-E932-4E1E-A04C-9A0344BBD904}"/>
</file>

<file path=customXml/itemProps3.xml><?xml version="1.0" encoding="utf-8"?>
<ds:datastoreItem xmlns:ds="http://schemas.openxmlformats.org/officeDocument/2006/customXml" ds:itemID="{4033023A-C781-45FF-AE3A-52F9E8542E81}"/>
</file>

<file path=docProps/app.xml><?xml version="1.0" encoding="utf-8"?>
<Properties xmlns="http://schemas.openxmlformats.org/officeDocument/2006/extended-properties" xmlns:vt="http://schemas.openxmlformats.org/officeDocument/2006/docPropsVTypes">
  <TotalTime>4036</TotalTime>
  <Words>1504</Words>
  <Application>Microsoft Office PowerPoint</Application>
  <PresentationFormat>On-screen Show (4:3)</PresentationFormat>
  <Paragraphs>162</Paragraphs>
  <Slides>39</Slides>
  <Notes>0</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PowerPoint Presentation</vt:lpstr>
      <vt:lpstr>What is a falling object in the workplace?</vt:lpstr>
      <vt:lpstr>Can the work be performed from the ground level?   </vt:lpstr>
      <vt:lpstr>   We must have controls in place to prevent falling objects when…</vt:lpstr>
      <vt:lpstr>THE FIRST STEP is to perform a pre-task hazard assessment so you can identify the falling object hazards and determine which controls are required to prevent falling objects in the workplace.</vt:lpstr>
      <vt:lpstr>Pre-Task Hazard Assessment</vt:lpstr>
      <vt:lpstr>General Rules to prevent falling objects include: </vt:lpstr>
      <vt:lpstr>Barricades</vt:lpstr>
      <vt:lpstr>There are 3 levels of potential falling object risks (Low, Medium, High):</vt:lpstr>
      <vt:lpstr>Standard Barricade  </vt:lpstr>
      <vt:lpstr>STRICTLY ENFORCED Barricades</vt:lpstr>
      <vt:lpstr>STRICTLY ENFORCED Barricade is Required here…</vt:lpstr>
      <vt:lpstr>Entry into Barricades without approval is PROHIBITED…</vt:lpstr>
      <vt:lpstr>Working “directly over or in close proximity” of other workers</vt:lpstr>
      <vt:lpstr>Examples of Engineering Control Options include:</vt:lpstr>
      <vt:lpstr>Options for Lifting/Lowering  Small Objects</vt:lpstr>
      <vt:lpstr>Example of INCORRECT Lifting Container…</vt:lpstr>
      <vt:lpstr>Engineering Control Options for Scaffolds and Elevated Work Platforms:</vt:lpstr>
      <vt:lpstr>Here are some pictures of  Stop the Drop control options</vt:lpstr>
      <vt:lpstr>Here are some examples of tool tethers or lanyards:</vt:lpstr>
      <vt:lpstr>PowerPoint Presentation</vt:lpstr>
      <vt:lpstr>Examples of control options for securing tools or items when not in use…</vt:lpstr>
      <vt:lpstr>Examples of Scaffold Netting/Fencing:</vt:lpstr>
      <vt:lpstr>Netting/sheeting must be sized to match the potential falling object risk…</vt:lpstr>
      <vt:lpstr>Here are examples of falling object controls on stairways that have been determined by hazard assessment to have a high risk for falling objects…</vt:lpstr>
      <vt:lpstr>Here are more examples of netting/fencing control options to prevent falling objects…</vt:lpstr>
      <vt:lpstr>More examples of netting/fencing control options to prevent falling objects…</vt:lpstr>
      <vt:lpstr>Here are some pictures of work areas with falling object protection…</vt:lpstr>
      <vt:lpstr>Here are examples of  debris catch nets…</vt:lpstr>
      <vt:lpstr>Grated Floors Control Options…</vt:lpstr>
      <vt:lpstr>Grated Floor Controls for Tools</vt:lpstr>
      <vt:lpstr>Example:  Grated floors are covered at Bartow to prevent sandblasting grit from falling through grating…</vt:lpstr>
      <vt:lpstr>Hot Work</vt:lpstr>
      <vt:lpstr>Tool and Material Storage Options</vt:lpstr>
      <vt:lpstr>When you are moving trash/debris to a lower level…</vt:lpstr>
      <vt:lpstr>Engineering Control Determination</vt:lpstr>
      <vt:lpstr>Turnarounds or Construction</vt:lpstr>
      <vt:lpstr>   </vt:lpstr>
      <vt:lpstr>PowerPoint Presentation</vt:lpstr>
    </vt:vector>
  </TitlesOfParts>
  <Company>Mosaic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Stop the Drop</dc:title>
  <dc:creator>bdeistle on FHCK605R1</dc:creator>
  <cp:lastModifiedBy>bdeistle on FHCK605R11</cp:lastModifiedBy>
  <cp:revision>158</cp:revision>
  <cp:lastPrinted>2014-07-01T14:32:39Z</cp:lastPrinted>
  <dcterms:created xsi:type="dcterms:W3CDTF">2014-03-28T18:04:07Z</dcterms:created>
  <dcterms:modified xsi:type="dcterms:W3CDTF">2014-07-18T19:10:17Z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0x01010011B7F2AA6A6D914CB84C3B1C5E805568</vt:lpwstr>
  </property>
</Properties>
</file>